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2_BB644018.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1D_4637788F.xml" ContentType="application/vnd.ms-powerpoint.comments+xml"/>
  <Override PartName="/ppt/notesSlides/notesSlide27.xml" ContentType="application/vnd.openxmlformats-officedocument.presentationml.notesSlide+xml"/>
  <Override PartName="/ppt/comments/modernComment_10D_3B740AE4.xml" ContentType="application/vnd.ms-powerpoint.comment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444" r:id="rId6"/>
    <p:sldId id="451" r:id="rId7"/>
    <p:sldId id="258" r:id="rId8"/>
    <p:sldId id="259" r:id="rId9"/>
    <p:sldId id="448" r:id="rId10"/>
    <p:sldId id="452" r:id="rId11"/>
    <p:sldId id="453" r:id="rId12"/>
    <p:sldId id="454" r:id="rId13"/>
    <p:sldId id="282" r:id="rId14"/>
    <p:sldId id="283" r:id="rId15"/>
    <p:sldId id="449" r:id="rId16"/>
    <p:sldId id="466" r:id="rId17"/>
    <p:sldId id="450" r:id="rId18"/>
    <p:sldId id="459" r:id="rId19"/>
    <p:sldId id="463" r:id="rId20"/>
    <p:sldId id="455" r:id="rId21"/>
    <p:sldId id="464" r:id="rId22"/>
    <p:sldId id="467" r:id="rId23"/>
    <p:sldId id="460" r:id="rId24"/>
    <p:sldId id="280" r:id="rId25"/>
    <p:sldId id="476" r:id="rId26"/>
    <p:sldId id="474" r:id="rId27"/>
    <p:sldId id="475" r:id="rId28"/>
    <p:sldId id="477" r:id="rId29"/>
    <p:sldId id="471" r:id="rId30"/>
    <p:sldId id="264" r:id="rId31"/>
    <p:sldId id="285" r:id="rId32"/>
    <p:sldId id="269" r:id="rId33"/>
    <p:sldId id="446" r:id="rId34"/>
    <p:sldId id="461" r:id="rId35"/>
    <p:sldId id="462"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7C7F592A-9A5A-4B0A-9856-695CEE7A3B85}">
          <p14:sldIdLst>
            <p14:sldId id="256"/>
            <p14:sldId id="444"/>
            <p14:sldId id="451"/>
            <p14:sldId id="258"/>
            <p14:sldId id="259"/>
            <p14:sldId id="448"/>
            <p14:sldId id="452"/>
            <p14:sldId id="453"/>
            <p14:sldId id="454"/>
            <p14:sldId id="282"/>
            <p14:sldId id="283"/>
            <p14:sldId id="449"/>
            <p14:sldId id="466"/>
          </p14:sldIdLst>
        </p14:section>
        <p14:section name="Naamloze sectie" id="{D497F91F-D498-4508-98B9-89507D2841A8}">
          <p14:sldIdLst>
            <p14:sldId id="450"/>
            <p14:sldId id="459"/>
            <p14:sldId id="463"/>
            <p14:sldId id="455"/>
            <p14:sldId id="464"/>
            <p14:sldId id="467"/>
            <p14:sldId id="460"/>
            <p14:sldId id="280"/>
            <p14:sldId id="476"/>
            <p14:sldId id="474"/>
            <p14:sldId id="475"/>
            <p14:sldId id="477"/>
            <p14:sldId id="471"/>
          </p14:sldIdLst>
        </p14:section>
        <p14:section name="Naamloze sectie" id="{2DF19A92-8FE9-4320-BA53-4B3400140948}">
          <p14:sldIdLst>
            <p14:sldId id="264"/>
            <p14:sldId id="285"/>
            <p14:sldId id="269"/>
            <p14:sldId id="446"/>
            <p14:sldId id="461"/>
            <p14:sldId id="4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7CB9E7-30D3-855D-018E-4EABB3892B90}" name="Dingemans,Stef S." initials="SD" userId="S::881316@fontys.nl::c3d07ddd-5880-4e79-8ef4-0ff4f13082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454"/>
    <a:srgbClr val="EB7140"/>
    <a:srgbClr val="E32E00"/>
    <a:srgbClr val="000000"/>
    <a:srgbClr val="523F38"/>
    <a:srgbClr val="E540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32771-3B4A-49CB-B02E-D198A4401863}" v="12" dt="2026-04-06T09:48:02.2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7973" autoAdjust="0"/>
  </p:normalViewPr>
  <p:slideViewPr>
    <p:cSldViewPr snapToGrid="0">
      <p:cViewPr varScale="1">
        <p:scale>
          <a:sx n="109" d="100"/>
          <a:sy n="109" d="100"/>
        </p:scale>
        <p:origin x="307"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st, D.J. ter (David)" userId="e3f15bea-9f4f-4e8e-b270-921fcca68d91" providerId="ADAL" clId="{3C0F0503-93F2-4FF9-89E1-917398C792B5}"/>
    <pc:docChg chg="undo redo custSel addSld delSld modSld sldOrd addSection modSection">
      <pc:chgData name="Avest, D.J. ter (David)" userId="e3f15bea-9f4f-4e8e-b270-921fcca68d91" providerId="ADAL" clId="{3C0F0503-93F2-4FF9-89E1-917398C792B5}" dt="2026-04-09T21:36:12.730" v="4667" actId="207"/>
      <pc:docMkLst>
        <pc:docMk/>
      </pc:docMkLst>
      <pc:sldChg chg="modNotesTx">
        <pc:chgData name="Avest, D.J. ter (David)" userId="e3f15bea-9f4f-4e8e-b270-921fcca68d91" providerId="ADAL" clId="{3C0F0503-93F2-4FF9-89E1-917398C792B5}" dt="2026-04-09T20:56:28.429" v="3062" actId="6549"/>
        <pc:sldMkLst>
          <pc:docMk/>
          <pc:sldMk cId="3143909400" sldId="258"/>
        </pc:sldMkLst>
      </pc:sldChg>
      <pc:sldChg chg="modSp mod modNotesTx">
        <pc:chgData name="Avest, D.J. ter (David)" userId="e3f15bea-9f4f-4e8e-b270-921fcca68d91" providerId="ADAL" clId="{3C0F0503-93F2-4FF9-89E1-917398C792B5}" dt="2026-04-09T20:58:33.990" v="3131" actId="20577"/>
        <pc:sldMkLst>
          <pc:docMk/>
          <pc:sldMk cId="2364437709" sldId="259"/>
        </pc:sldMkLst>
        <pc:picChg chg="mod">
          <ac:chgData name="Avest, D.J. ter (David)" userId="e3f15bea-9f4f-4e8e-b270-921fcca68d91" providerId="ADAL" clId="{3C0F0503-93F2-4FF9-89E1-917398C792B5}" dt="2026-04-06T09:17:57.156" v="142"/>
          <ac:picMkLst>
            <pc:docMk/>
            <pc:sldMk cId="2364437709" sldId="259"/>
            <ac:picMk id="4" creationId="{E4B4AE9A-9B56-0BD3-D060-DA0178228AA8}"/>
          </ac:picMkLst>
        </pc:picChg>
        <pc:picChg chg="mod">
          <ac:chgData name="Avest, D.J. ter (David)" userId="e3f15bea-9f4f-4e8e-b270-921fcca68d91" providerId="ADAL" clId="{3C0F0503-93F2-4FF9-89E1-917398C792B5}" dt="2026-04-06T09:17:38.039" v="140"/>
          <ac:picMkLst>
            <pc:docMk/>
            <pc:sldMk cId="2364437709" sldId="259"/>
            <ac:picMk id="6" creationId="{ACD767B3-7E9F-949C-18AD-4D563D3B4CF4}"/>
          </ac:picMkLst>
        </pc:picChg>
        <pc:picChg chg="mod">
          <ac:chgData name="Avest, D.J. ter (David)" userId="e3f15bea-9f4f-4e8e-b270-921fcca68d91" providerId="ADAL" clId="{3C0F0503-93F2-4FF9-89E1-917398C792B5}" dt="2026-04-06T09:18:09.060" v="144" actId="1076"/>
          <ac:picMkLst>
            <pc:docMk/>
            <pc:sldMk cId="2364437709" sldId="259"/>
            <ac:picMk id="8" creationId="{DEF2EA33-03AE-B665-0393-44ED5063AF05}"/>
          </ac:picMkLst>
        </pc:picChg>
        <pc:picChg chg="mod">
          <ac:chgData name="Avest, D.J. ter (David)" userId="e3f15bea-9f4f-4e8e-b270-921fcca68d91" providerId="ADAL" clId="{3C0F0503-93F2-4FF9-89E1-917398C792B5}" dt="2026-04-06T09:17:46.711" v="141"/>
          <ac:picMkLst>
            <pc:docMk/>
            <pc:sldMk cId="2364437709" sldId="259"/>
            <ac:picMk id="9" creationId="{3F9552A7-80FC-F639-A049-FBA71FBAF6A8}"/>
          </ac:picMkLst>
        </pc:picChg>
        <pc:picChg chg="mod">
          <ac:chgData name="Avest, D.J. ter (David)" userId="e3f15bea-9f4f-4e8e-b270-921fcca68d91" providerId="ADAL" clId="{3C0F0503-93F2-4FF9-89E1-917398C792B5}" dt="2026-04-06T09:18:12.015" v="145" actId="1076"/>
          <ac:picMkLst>
            <pc:docMk/>
            <pc:sldMk cId="2364437709" sldId="259"/>
            <ac:picMk id="10" creationId="{EE72D1DA-417F-9877-97FA-0D8A1D5EDDF1}"/>
          </ac:picMkLst>
        </pc:picChg>
      </pc:sldChg>
      <pc:sldChg chg="addSp delSp modSp del mod">
        <pc:chgData name="Avest, D.J. ter (David)" userId="e3f15bea-9f4f-4e8e-b270-921fcca68d91" providerId="ADAL" clId="{3C0F0503-93F2-4FF9-89E1-917398C792B5}" dt="2026-04-06T10:38:20.767" v="2845" actId="47"/>
        <pc:sldMkLst>
          <pc:docMk/>
          <pc:sldMk cId="2921804918" sldId="261"/>
        </pc:sldMkLst>
      </pc:sldChg>
      <pc:sldChg chg="modSp mod modNotesTx">
        <pc:chgData name="Avest, D.J. ter (David)" userId="e3f15bea-9f4f-4e8e-b270-921fcca68d91" providerId="ADAL" clId="{3C0F0503-93F2-4FF9-89E1-917398C792B5}" dt="2026-04-09T21:04:32.257" v="3630" actId="20577"/>
        <pc:sldMkLst>
          <pc:docMk/>
          <pc:sldMk cId="4009685269" sldId="264"/>
        </pc:sldMkLst>
        <pc:spChg chg="mod">
          <ac:chgData name="Avest, D.J. ter (David)" userId="e3f15bea-9f4f-4e8e-b270-921fcca68d91" providerId="ADAL" clId="{3C0F0503-93F2-4FF9-89E1-917398C792B5}" dt="2026-04-06T10:26:59.464" v="2300" actId="6549"/>
          <ac:spMkLst>
            <pc:docMk/>
            <pc:sldMk cId="4009685269" sldId="264"/>
            <ac:spMk id="6" creationId="{42D61C05-885A-2495-A6F8-02D356831012}"/>
          </ac:spMkLst>
        </pc:spChg>
        <pc:spChg chg="mod">
          <ac:chgData name="Avest, D.J. ter (David)" userId="e3f15bea-9f4f-4e8e-b270-921fcca68d91" providerId="ADAL" clId="{3C0F0503-93F2-4FF9-89E1-917398C792B5}" dt="2026-04-06T10:28:25.157" v="2305" actId="6549"/>
          <ac:spMkLst>
            <pc:docMk/>
            <pc:sldMk cId="4009685269" sldId="264"/>
            <ac:spMk id="7" creationId="{B6FB2621-4D34-ADB7-DAFA-1104E7689D24}"/>
          </ac:spMkLst>
        </pc:spChg>
      </pc:sldChg>
      <pc:sldChg chg="addSp delSp modSp mod ord modNotesTx">
        <pc:chgData name="Avest, D.J. ter (David)" userId="e3f15bea-9f4f-4e8e-b270-921fcca68d91" providerId="ADAL" clId="{3C0F0503-93F2-4FF9-89E1-917398C792B5}" dt="2026-04-09T21:32:35.066" v="4664" actId="207"/>
        <pc:sldMkLst>
          <pc:docMk/>
          <pc:sldMk cId="997460708" sldId="269"/>
        </pc:sldMkLst>
        <pc:spChg chg="mod">
          <ac:chgData name="Avest, D.J. ter (David)" userId="e3f15bea-9f4f-4e8e-b270-921fcca68d91" providerId="ADAL" clId="{3C0F0503-93F2-4FF9-89E1-917398C792B5}" dt="2026-04-06T10:39:05.206" v="2860" actId="20577"/>
          <ac:spMkLst>
            <pc:docMk/>
            <pc:sldMk cId="997460708" sldId="269"/>
            <ac:spMk id="8" creationId="{4C1FAD0D-9B0B-E40E-5EF8-313312E2A03C}"/>
          </ac:spMkLst>
        </pc:spChg>
        <pc:spChg chg="mod">
          <ac:chgData name="Avest, D.J. ter (David)" userId="e3f15bea-9f4f-4e8e-b270-921fcca68d91" providerId="ADAL" clId="{3C0F0503-93F2-4FF9-89E1-917398C792B5}" dt="2026-04-09T21:32:35.066" v="4664" actId="207"/>
          <ac:spMkLst>
            <pc:docMk/>
            <pc:sldMk cId="997460708" sldId="269"/>
            <ac:spMk id="9" creationId="{BEC9E8CB-B4BE-156D-791E-3A4EA45646C2}"/>
          </ac:spMkLst>
        </pc:spChg>
        <pc:picChg chg="add mod">
          <ac:chgData name="Avest, D.J. ter (David)" userId="e3f15bea-9f4f-4e8e-b270-921fcca68d91" providerId="ADAL" clId="{3C0F0503-93F2-4FF9-89E1-917398C792B5}" dt="2026-04-09T21:22:44.617" v="4640" actId="1076"/>
          <ac:picMkLst>
            <pc:docMk/>
            <pc:sldMk cId="997460708" sldId="269"/>
            <ac:picMk id="4" creationId="{C2E46D0D-B05C-A11F-795A-2CA123EDFB64}"/>
          </ac:picMkLst>
        </pc:picChg>
      </pc:sldChg>
      <pc:sldChg chg="modSp mod">
        <pc:chgData name="Avest, D.J. ter (David)" userId="e3f15bea-9f4f-4e8e-b270-921fcca68d91" providerId="ADAL" clId="{3C0F0503-93F2-4FF9-89E1-917398C792B5}" dt="2026-04-09T21:10:54.996" v="4125" actId="6549"/>
        <pc:sldMkLst>
          <pc:docMk/>
          <pc:sldMk cId="4141504121" sldId="280"/>
        </pc:sldMkLst>
        <pc:spChg chg="mod">
          <ac:chgData name="Avest, D.J. ter (David)" userId="e3f15bea-9f4f-4e8e-b270-921fcca68d91" providerId="ADAL" clId="{3C0F0503-93F2-4FF9-89E1-917398C792B5}" dt="2026-04-09T21:10:54.996" v="4125" actId="6549"/>
          <ac:spMkLst>
            <pc:docMk/>
            <pc:sldMk cId="4141504121" sldId="280"/>
            <ac:spMk id="13" creationId="{EFE6EFF5-578A-805F-F42F-10B2331701A5}"/>
          </ac:spMkLst>
        </pc:spChg>
      </pc:sldChg>
      <pc:sldChg chg="modSp mod ord modNotesTx">
        <pc:chgData name="Avest, D.J. ter (David)" userId="e3f15bea-9f4f-4e8e-b270-921fcca68d91" providerId="ADAL" clId="{3C0F0503-93F2-4FF9-89E1-917398C792B5}" dt="2026-04-09T20:57:27.982" v="3079" actId="20577"/>
        <pc:sldMkLst>
          <pc:docMk/>
          <pc:sldMk cId="4274348065" sldId="282"/>
        </pc:sldMkLst>
        <pc:spChg chg="mod">
          <ac:chgData name="Avest, D.J. ter (David)" userId="e3f15bea-9f4f-4e8e-b270-921fcca68d91" providerId="ADAL" clId="{3C0F0503-93F2-4FF9-89E1-917398C792B5}" dt="2026-04-06T10:24:33.117" v="2241" actId="207"/>
          <ac:spMkLst>
            <pc:docMk/>
            <pc:sldMk cId="4274348065" sldId="282"/>
            <ac:spMk id="8" creationId="{A136FA15-0EA6-7E13-4DBD-3DAF9AD268F0}"/>
          </ac:spMkLst>
        </pc:spChg>
      </pc:sldChg>
      <pc:sldChg chg="modSp mod ord modNotesTx">
        <pc:chgData name="Avest, D.J. ter (David)" userId="e3f15bea-9f4f-4e8e-b270-921fcca68d91" providerId="ADAL" clId="{3C0F0503-93F2-4FF9-89E1-917398C792B5}" dt="2026-04-09T20:57:30.868" v="3080" actId="20577"/>
        <pc:sldMkLst>
          <pc:docMk/>
          <pc:sldMk cId="1945277683" sldId="283"/>
        </pc:sldMkLst>
        <pc:spChg chg="mod">
          <ac:chgData name="Avest, D.J. ter (David)" userId="e3f15bea-9f4f-4e8e-b270-921fcca68d91" providerId="ADAL" clId="{3C0F0503-93F2-4FF9-89E1-917398C792B5}" dt="2026-04-06T10:24:35.355" v="2242" actId="207"/>
          <ac:spMkLst>
            <pc:docMk/>
            <pc:sldMk cId="1945277683" sldId="283"/>
            <ac:spMk id="8" creationId="{933FA067-3597-79C2-01ED-DFDD24C3EB0B}"/>
          </ac:spMkLst>
        </pc:spChg>
      </pc:sldChg>
      <pc:sldChg chg="modSp mod">
        <pc:chgData name="Avest, D.J. ter (David)" userId="e3f15bea-9f4f-4e8e-b270-921fcca68d91" providerId="ADAL" clId="{3C0F0503-93F2-4FF9-89E1-917398C792B5}" dt="2026-04-06T10:38:47.902" v="2847" actId="6549"/>
        <pc:sldMkLst>
          <pc:docMk/>
          <pc:sldMk cId="1178040463" sldId="285"/>
        </pc:sldMkLst>
        <pc:spChg chg="mod">
          <ac:chgData name="Avest, D.J. ter (David)" userId="e3f15bea-9f4f-4e8e-b270-921fcca68d91" providerId="ADAL" clId="{3C0F0503-93F2-4FF9-89E1-917398C792B5}" dt="2026-04-06T10:38:47.902" v="2847" actId="6549"/>
          <ac:spMkLst>
            <pc:docMk/>
            <pc:sldMk cId="1178040463" sldId="285"/>
            <ac:spMk id="7" creationId="{DACF3372-EB0C-C5EC-33C7-C33A55E9FF3C}"/>
          </ac:spMkLst>
        </pc:spChg>
        <pc:spChg chg="mod">
          <ac:chgData name="Avest, D.J. ter (David)" userId="e3f15bea-9f4f-4e8e-b270-921fcca68d91" providerId="ADAL" clId="{3C0F0503-93F2-4FF9-89E1-917398C792B5}" dt="2026-04-06T10:38:32.994" v="2846" actId="14100"/>
          <ac:spMkLst>
            <pc:docMk/>
            <pc:sldMk cId="1178040463" sldId="285"/>
            <ac:spMk id="8" creationId="{40DB7A30-371B-C19D-7ED6-C0E7FD4DC183}"/>
          </ac:spMkLst>
        </pc:spChg>
      </pc:sldChg>
      <pc:sldChg chg="modSp mod">
        <pc:chgData name="Avest, D.J. ter (David)" userId="e3f15bea-9f4f-4e8e-b270-921fcca68d91" providerId="ADAL" clId="{3C0F0503-93F2-4FF9-89E1-917398C792B5}" dt="2026-04-09T21:36:12.730" v="4667" actId="207"/>
        <pc:sldMkLst>
          <pc:docMk/>
          <pc:sldMk cId="1224317378" sldId="444"/>
        </pc:sldMkLst>
        <pc:spChg chg="mod">
          <ac:chgData name="Avest, D.J. ter (David)" userId="e3f15bea-9f4f-4e8e-b270-921fcca68d91" providerId="ADAL" clId="{3C0F0503-93F2-4FF9-89E1-917398C792B5}" dt="2026-04-06T09:15:56.088" v="80" actId="20577"/>
          <ac:spMkLst>
            <pc:docMk/>
            <pc:sldMk cId="1224317378" sldId="444"/>
            <ac:spMk id="7" creationId="{D3B5AAEC-0EFC-9492-A05E-317257C742B5}"/>
          </ac:spMkLst>
        </pc:spChg>
        <pc:spChg chg="mod">
          <ac:chgData name="Avest, D.J. ter (David)" userId="e3f15bea-9f4f-4e8e-b270-921fcca68d91" providerId="ADAL" clId="{3C0F0503-93F2-4FF9-89E1-917398C792B5}" dt="2026-04-09T21:36:12.730" v="4667" actId="207"/>
          <ac:spMkLst>
            <pc:docMk/>
            <pc:sldMk cId="1224317378" sldId="444"/>
            <ac:spMk id="9" creationId="{9C8026D7-E0EF-E913-7F8B-6CF2D6E57CAC}"/>
          </ac:spMkLst>
        </pc:spChg>
      </pc:sldChg>
      <pc:sldChg chg="modSp mod modNotesTx">
        <pc:chgData name="Avest, D.J. ter (David)" userId="e3f15bea-9f4f-4e8e-b270-921fcca68d91" providerId="ADAL" clId="{3C0F0503-93F2-4FF9-89E1-917398C792B5}" dt="2026-04-09T21:32:36.921" v="4665" actId="207"/>
        <pc:sldMkLst>
          <pc:docMk/>
          <pc:sldMk cId="2349867104" sldId="446"/>
        </pc:sldMkLst>
        <pc:spChg chg="mod">
          <ac:chgData name="Avest, D.J. ter (David)" userId="e3f15bea-9f4f-4e8e-b270-921fcca68d91" providerId="ADAL" clId="{3C0F0503-93F2-4FF9-89E1-917398C792B5}" dt="2026-04-09T21:32:36.921" v="4665" actId="207"/>
          <ac:spMkLst>
            <pc:docMk/>
            <pc:sldMk cId="2349867104" sldId="446"/>
            <ac:spMk id="9" creationId="{3BCD3714-6E1A-886A-D53F-0BB76548CD64}"/>
          </ac:spMkLst>
        </pc:spChg>
      </pc:sldChg>
      <pc:sldChg chg="modSp mod modNotesTx">
        <pc:chgData name="Avest, D.J. ter (David)" userId="e3f15bea-9f4f-4e8e-b270-921fcca68d91" providerId="ADAL" clId="{3C0F0503-93F2-4FF9-89E1-917398C792B5}" dt="2026-04-09T20:58:45.594" v="3139" actId="20577"/>
        <pc:sldMkLst>
          <pc:docMk/>
          <pc:sldMk cId="2646921217" sldId="448"/>
        </pc:sldMkLst>
        <pc:spChg chg="mod">
          <ac:chgData name="Avest, D.J. ter (David)" userId="e3f15bea-9f4f-4e8e-b270-921fcca68d91" providerId="ADAL" clId="{3C0F0503-93F2-4FF9-89E1-917398C792B5}" dt="2026-04-06T10:24:23.426" v="2234" actId="207"/>
          <ac:spMkLst>
            <pc:docMk/>
            <pc:sldMk cId="2646921217" sldId="448"/>
            <ac:spMk id="9" creationId="{68D11747-D2B6-5A54-AC8B-3BCB70C05CC9}"/>
          </ac:spMkLst>
        </pc:spChg>
      </pc:sldChg>
      <pc:sldChg chg="modSp mod">
        <pc:chgData name="Avest, D.J. ter (David)" userId="e3f15bea-9f4f-4e8e-b270-921fcca68d91" providerId="ADAL" clId="{3C0F0503-93F2-4FF9-89E1-917398C792B5}" dt="2026-04-06T10:24:37.178" v="2243" actId="207"/>
        <pc:sldMkLst>
          <pc:docMk/>
          <pc:sldMk cId="485287871" sldId="449"/>
        </pc:sldMkLst>
        <pc:spChg chg="mod">
          <ac:chgData name="Avest, D.J. ter (David)" userId="e3f15bea-9f4f-4e8e-b270-921fcca68d91" providerId="ADAL" clId="{3C0F0503-93F2-4FF9-89E1-917398C792B5}" dt="2026-04-06T10:24:37.178" v="2243" actId="207"/>
          <ac:spMkLst>
            <pc:docMk/>
            <pc:sldMk cId="485287871" sldId="449"/>
            <ac:spMk id="9" creationId="{489E73DA-DD6F-FDED-A563-A4F1BEAD79E8}"/>
          </ac:spMkLst>
        </pc:spChg>
      </pc:sldChg>
      <pc:sldChg chg="delSp modSp mod modNotesTx">
        <pc:chgData name="Avest, D.J. ter (David)" userId="e3f15bea-9f4f-4e8e-b270-921fcca68d91" providerId="ADAL" clId="{3C0F0503-93F2-4FF9-89E1-917398C792B5}" dt="2026-04-09T20:59:50.438" v="3306" actId="20577"/>
        <pc:sldMkLst>
          <pc:docMk/>
          <pc:sldMk cId="3483999394" sldId="450"/>
        </pc:sldMkLst>
        <pc:spChg chg="mod">
          <ac:chgData name="Avest, D.J. ter (David)" userId="e3f15bea-9f4f-4e8e-b270-921fcca68d91" providerId="ADAL" clId="{3C0F0503-93F2-4FF9-89E1-917398C792B5}" dt="2026-04-06T10:25:09.118" v="2254" actId="207"/>
          <ac:spMkLst>
            <pc:docMk/>
            <pc:sldMk cId="3483999394" sldId="450"/>
            <ac:spMk id="9" creationId="{D1BEE30F-99B0-4432-2DDC-4F3EADBB9CA7}"/>
          </ac:spMkLst>
        </pc:spChg>
      </pc:sldChg>
      <pc:sldChg chg="modSp mod">
        <pc:chgData name="Avest, D.J. ter (David)" userId="e3f15bea-9f4f-4e8e-b270-921fcca68d91" providerId="ADAL" clId="{3C0F0503-93F2-4FF9-89E1-917398C792B5}" dt="2026-04-06T10:24:05.619" v="2231" actId="207"/>
        <pc:sldMkLst>
          <pc:docMk/>
          <pc:sldMk cId="3796617303" sldId="451"/>
        </pc:sldMkLst>
        <pc:spChg chg="mod">
          <ac:chgData name="Avest, D.J. ter (David)" userId="e3f15bea-9f4f-4e8e-b270-921fcca68d91" providerId="ADAL" clId="{3C0F0503-93F2-4FF9-89E1-917398C792B5}" dt="2026-04-06T10:24:05.619" v="2231" actId="207"/>
          <ac:spMkLst>
            <pc:docMk/>
            <pc:sldMk cId="3796617303" sldId="451"/>
            <ac:spMk id="9" creationId="{EA64343F-2D22-0BB8-7AA4-F599F4B7371B}"/>
          </ac:spMkLst>
        </pc:spChg>
      </pc:sldChg>
      <pc:sldChg chg="modSp mod">
        <pc:chgData name="Avest, D.J. ter (David)" userId="e3f15bea-9f4f-4e8e-b270-921fcca68d91" providerId="ADAL" clId="{3C0F0503-93F2-4FF9-89E1-917398C792B5}" dt="2026-04-09T21:32:21.856" v="4663" actId="207"/>
        <pc:sldMkLst>
          <pc:docMk/>
          <pc:sldMk cId="1247176018" sldId="452"/>
        </pc:sldMkLst>
        <pc:spChg chg="mod">
          <ac:chgData name="Avest, D.J. ter (David)" userId="e3f15bea-9f4f-4e8e-b270-921fcca68d91" providerId="ADAL" clId="{3C0F0503-93F2-4FF9-89E1-917398C792B5}" dt="2026-04-09T21:32:21.856" v="4663" actId="207"/>
          <ac:spMkLst>
            <pc:docMk/>
            <pc:sldMk cId="1247176018" sldId="452"/>
            <ac:spMk id="9" creationId="{53299640-FE2D-F78E-34BF-09D11B854948}"/>
          </ac:spMkLst>
        </pc:spChg>
      </pc:sldChg>
      <pc:sldChg chg="modSp mod">
        <pc:chgData name="Avest, D.J. ter (David)" userId="e3f15bea-9f4f-4e8e-b270-921fcca68d91" providerId="ADAL" clId="{3C0F0503-93F2-4FF9-89E1-917398C792B5}" dt="2026-04-06T10:24:30.810" v="2240" actId="207"/>
        <pc:sldMkLst>
          <pc:docMk/>
          <pc:sldMk cId="3518281916" sldId="453"/>
        </pc:sldMkLst>
        <pc:spChg chg="mod">
          <ac:chgData name="Avest, D.J. ter (David)" userId="e3f15bea-9f4f-4e8e-b270-921fcca68d91" providerId="ADAL" clId="{3C0F0503-93F2-4FF9-89E1-917398C792B5}" dt="2026-04-06T10:24:30.810" v="2240" actId="207"/>
          <ac:spMkLst>
            <pc:docMk/>
            <pc:sldMk cId="3518281916" sldId="453"/>
            <ac:spMk id="9" creationId="{6EC1190B-2972-CB31-A2DA-A06AC98F7A53}"/>
          </ac:spMkLst>
        </pc:spChg>
      </pc:sldChg>
      <pc:sldChg chg="modSp mod modShow">
        <pc:chgData name="Avest, D.J. ter (David)" userId="e3f15bea-9f4f-4e8e-b270-921fcca68d91" providerId="ADAL" clId="{3C0F0503-93F2-4FF9-89E1-917398C792B5}" dt="2026-04-06T10:31:17.747" v="2474" actId="207"/>
        <pc:sldMkLst>
          <pc:docMk/>
          <pc:sldMk cId="1938797479" sldId="454"/>
        </pc:sldMkLst>
        <pc:spChg chg="mod">
          <ac:chgData name="Avest, D.J. ter (David)" userId="e3f15bea-9f4f-4e8e-b270-921fcca68d91" providerId="ADAL" clId="{3C0F0503-93F2-4FF9-89E1-917398C792B5}" dt="2026-04-06T10:31:17.747" v="2474" actId="207"/>
          <ac:spMkLst>
            <pc:docMk/>
            <pc:sldMk cId="1938797479" sldId="454"/>
            <ac:spMk id="9" creationId="{DAA9B701-E368-502D-2626-225DC8204776}"/>
          </ac:spMkLst>
        </pc:spChg>
      </pc:sldChg>
      <pc:sldChg chg="modSp mod modNotesTx">
        <pc:chgData name="Avest, D.J. ter (David)" userId="e3f15bea-9f4f-4e8e-b270-921fcca68d91" providerId="ADAL" clId="{3C0F0503-93F2-4FF9-89E1-917398C792B5}" dt="2026-04-09T21:00:25.321" v="3411" actId="20577"/>
        <pc:sldMkLst>
          <pc:docMk/>
          <pc:sldMk cId="3339713671" sldId="455"/>
        </pc:sldMkLst>
        <pc:spChg chg="mod">
          <ac:chgData name="Avest, D.J. ter (David)" userId="e3f15bea-9f4f-4e8e-b270-921fcca68d91" providerId="ADAL" clId="{3C0F0503-93F2-4FF9-89E1-917398C792B5}" dt="2026-04-06T10:25:17.474" v="2257" actId="207"/>
          <ac:spMkLst>
            <pc:docMk/>
            <pc:sldMk cId="3339713671" sldId="455"/>
            <ac:spMk id="9" creationId="{92B833F7-3D62-041C-21DA-FFFCF4647CD3}"/>
          </ac:spMkLst>
        </pc:spChg>
      </pc:sldChg>
      <pc:sldChg chg="addSp delSp modSp mod modNotesTx">
        <pc:chgData name="Avest, D.J. ter (David)" userId="e3f15bea-9f4f-4e8e-b270-921fcca68d91" providerId="ADAL" clId="{3C0F0503-93F2-4FF9-89E1-917398C792B5}" dt="2026-04-09T21:00:00.910" v="3334" actId="20577"/>
        <pc:sldMkLst>
          <pc:docMk/>
          <pc:sldMk cId="2310994144" sldId="459"/>
        </pc:sldMkLst>
        <pc:spChg chg="mod">
          <ac:chgData name="Avest, D.J. ter (David)" userId="e3f15bea-9f4f-4e8e-b270-921fcca68d91" providerId="ADAL" clId="{3C0F0503-93F2-4FF9-89E1-917398C792B5}" dt="2026-04-06T10:25:12.050" v="2255" actId="207"/>
          <ac:spMkLst>
            <pc:docMk/>
            <pc:sldMk cId="2310994144" sldId="459"/>
            <ac:spMk id="9" creationId="{2DA61A8D-DBE8-BD54-A395-F5BE229FD515}"/>
          </ac:spMkLst>
        </pc:spChg>
        <pc:picChg chg="add mod ord">
          <ac:chgData name="Avest, D.J. ter (David)" userId="e3f15bea-9f4f-4e8e-b270-921fcca68d91" providerId="ADAL" clId="{3C0F0503-93F2-4FF9-89E1-917398C792B5}" dt="2026-04-06T10:11:01.737" v="1268"/>
          <ac:picMkLst>
            <pc:docMk/>
            <pc:sldMk cId="2310994144" sldId="459"/>
            <ac:picMk id="13" creationId="{9E6EE187-38DF-D34D-CF1F-B20446EC2CE1}"/>
          </ac:picMkLst>
        </pc:picChg>
      </pc:sldChg>
      <pc:sldChg chg="modSp mod">
        <pc:chgData name="Avest, D.J. ter (David)" userId="e3f15bea-9f4f-4e8e-b270-921fcca68d91" providerId="ADAL" clId="{3C0F0503-93F2-4FF9-89E1-917398C792B5}" dt="2026-04-06T10:25:33.371" v="2266" actId="6549"/>
        <pc:sldMkLst>
          <pc:docMk/>
          <pc:sldMk cId="453113308" sldId="460"/>
        </pc:sldMkLst>
        <pc:spChg chg="mod">
          <ac:chgData name="Avest, D.J. ter (David)" userId="e3f15bea-9f4f-4e8e-b270-921fcca68d91" providerId="ADAL" clId="{3C0F0503-93F2-4FF9-89E1-917398C792B5}" dt="2026-04-06T10:25:33.371" v="2266" actId="6549"/>
          <ac:spMkLst>
            <pc:docMk/>
            <pc:sldMk cId="453113308" sldId="460"/>
            <ac:spMk id="9" creationId="{75BE6796-FF2D-30B1-6C8F-ECDFDB975D8C}"/>
          </ac:spMkLst>
        </pc:spChg>
      </pc:sldChg>
      <pc:sldChg chg="addSp delSp modSp add mod">
        <pc:chgData name="Avest, D.J. ter (David)" userId="e3f15bea-9f4f-4e8e-b270-921fcca68d91" providerId="ADAL" clId="{3C0F0503-93F2-4FF9-89E1-917398C792B5}" dt="2026-04-09T21:33:50.822" v="4666" actId="207"/>
        <pc:sldMkLst>
          <pc:docMk/>
          <pc:sldMk cId="564114216" sldId="462"/>
        </pc:sldMkLst>
        <pc:spChg chg="add mod">
          <ac:chgData name="Avest, D.J. ter (David)" userId="e3f15bea-9f4f-4e8e-b270-921fcca68d91" providerId="ADAL" clId="{3C0F0503-93F2-4FF9-89E1-917398C792B5}" dt="2026-04-06T09:15:28.277" v="30" actId="20577"/>
          <ac:spMkLst>
            <pc:docMk/>
            <pc:sldMk cId="564114216" sldId="462"/>
            <ac:spMk id="3" creationId="{80D78F8E-7CD7-55D6-D9E1-07E67B490167}"/>
          </ac:spMkLst>
        </pc:spChg>
        <pc:spChg chg="add mod">
          <ac:chgData name="Avest, D.J. ter (David)" userId="e3f15bea-9f4f-4e8e-b270-921fcca68d91" providerId="ADAL" clId="{3C0F0503-93F2-4FF9-89E1-917398C792B5}" dt="2026-04-09T21:33:50.822" v="4666" actId="207"/>
          <ac:spMkLst>
            <pc:docMk/>
            <pc:sldMk cId="564114216" sldId="462"/>
            <ac:spMk id="4" creationId="{2F2B78D0-E6FB-FDC8-666D-00FAE287107E}"/>
          </ac:spMkLst>
        </pc:spChg>
      </pc:sldChg>
      <pc:sldChg chg="add del">
        <pc:chgData name="Avest, D.J. ter (David)" userId="e3f15bea-9f4f-4e8e-b270-921fcca68d91" providerId="ADAL" clId="{3C0F0503-93F2-4FF9-89E1-917398C792B5}" dt="2026-04-06T09:47:57.534" v="392" actId="47"/>
        <pc:sldMkLst>
          <pc:docMk/>
          <pc:sldMk cId="207685344" sldId="463"/>
        </pc:sldMkLst>
      </pc:sldChg>
      <pc:sldChg chg="add del">
        <pc:chgData name="Avest, D.J. ter (David)" userId="e3f15bea-9f4f-4e8e-b270-921fcca68d91" providerId="ADAL" clId="{3C0F0503-93F2-4FF9-89E1-917398C792B5}" dt="2026-04-06T09:48:06.762" v="394" actId="47"/>
        <pc:sldMkLst>
          <pc:docMk/>
          <pc:sldMk cId="324296566" sldId="463"/>
        </pc:sldMkLst>
      </pc:sldChg>
      <pc:sldChg chg="addSp delSp modSp add mod modNotesTx">
        <pc:chgData name="Avest, D.J. ter (David)" userId="e3f15bea-9f4f-4e8e-b270-921fcca68d91" providerId="ADAL" clId="{3C0F0503-93F2-4FF9-89E1-917398C792B5}" dt="2026-04-09T21:00:07.168" v="3362" actId="20577"/>
        <pc:sldMkLst>
          <pc:docMk/>
          <pc:sldMk cId="2460439681" sldId="463"/>
        </pc:sldMkLst>
        <pc:spChg chg="mod">
          <ac:chgData name="Avest, D.J. ter (David)" userId="e3f15bea-9f4f-4e8e-b270-921fcca68d91" providerId="ADAL" clId="{3C0F0503-93F2-4FF9-89E1-917398C792B5}" dt="2026-04-06T10:25:14.126" v="2256" actId="207"/>
          <ac:spMkLst>
            <pc:docMk/>
            <pc:sldMk cId="2460439681" sldId="463"/>
            <ac:spMk id="9" creationId="{1BEB69FD-0C3A-F6AA-9D8A-632F208F5628}"/>
          </ac:spMkLst>
        </pc:spChg>
        <pc:picChg chg="add mod ord">
          <ac:chgData name="Avest, D.J. ter (David)" userId="e3f15bea-9f4f-4e8e-b270-921fcca68d91" providerId="ADAL" clId="{3C0F0503-93F2-4FF9-89E1-917398C792B5}" dt="2026-04-06T10:09:58.071" v="1250"/>
          <ac:picMkLst>
            <pc:docMk/>
            <pc:sldMk cId="2460439681" sldId="463"/>
            <ac:picMk id="5" creationId="{49F2B9CD-A493-2FC6-066C-820D94C53A7F}"/>
          </ac:picMkLst>
        </pc:picChg>
      </pc:sldChg>
      <pc:sldChg chg="modSp add mod">
        <pc:chgData name="Avest, D.J. ter (David)" userId="e3f15bea-9f4f-4e8e-b270-921fcca68d91" providerId="ADAL" clId="{3C0F0503-93F2-4FF9-89E1-917398C792B5}" dt="2026-04-06T10:25:20.286" v="2258" actId="207"/>
        <pc:sldMkLst>
          <pc:docMk/>
          <pc:sldMk cId="530789630" sldId="464"/>
        </pc:sldMkLst>
        <pc:spChg chg="mod">
          <ac:chgData name="Avest, D.J. ter (David)" userId="e3f15bea-9f4f-4e8e-b270-921fcca68d91" providerId="ADAL" clId="{3C0F0503-93F2-4FF9-89E1-917398C792B5}" dt="2026-04-06T10:25:20.286" v="2258" actId="207"/>
          <ac:spMkLst>
            <pc:docMk/>
            <pc:sldMk cId="530789630" sldId="464"/>
            <ac:spMk id="9" creationId="{92FEF60A-8E2E-40BB-ACE4-C2FDE364DE40}"/>
          </ac:spMkLst>
        </pc:spChg>
      </pc:sldChg>
      <pc:sldChg chg="add del">
        <pc:chgData name="Avest, D.J. ter (David)" userId="e3f15bea-9f4f-4e8e-b270-921fcca68d91" providerId="ADAL" clId="{3C0F0503-93F2-4FF9-89E1-917398C792B5}" dt="2026-04-06T09:50:25.290" v="698"/>
        <pc:sldMkLst>
          <pc:docMk/>
          <pc:sldMk cId="2014043712" sldId="464"/>
        </pc:sldMkLst>
      </pc:sldChg>
      <pc:sldChg chg="modSp add del mod">
        <pc:chgData name="Avest, D.J. ter (David)" userId="e3f15bea-9f4f-4e8e-b270-921fcca68d91" providerId="ADAL" clId="{3C0F0503-93F2-4FF9-89E1-917398C792B5}" dt="2026-04-06T10:05:23.906" v="1172" actId="47"/>
        <pc:sldMkLst>
          <pc:docMk/>
          <pc:sldMk cId="3024941078" sldId="465"/>
        </pc:sldMkLst>
      </pc:sldChg>
      <pc:sldChg chg="addSp delSp modSp add del mod modNotesTx">
        <pc:chgData name="Avest, D.J. ter (David)" userId="e3f15bea-9f4f-4e8e-b270-921fcca68d91" providerId="ADAL" clId="{3C0F0503-93F2-4FF9-89E1-917398C792B5}" dt="2026-04-09T20:57:50.470" v="3126" actId="20577"/>
        <pc:sldMkLst>
          <pc:docMk/>
          <pc:sldMk cId="3532850582" sldId="466"/>
        </pc:sldMkLst>
        <pc:spChg chg="mod">
          <ac:chgData name="Avest, D.J. ter (David)" userId="e3f15bea-9f4f-4e8e-b270-921fcca68d91" providerId="ADAL" clId="{3C0F0503-93F2-4FF9-89E1-917398C792B5}" dt="2026-04-06T09:59:21.352" v="1073" actId="1076"/>
          <ac:spMkLst>
            <pc:docMk/>
            <pc:sldMk cId="3532850582" sldId="466"/>
            <ac:spMk id="6" creationId="{A2990E55-A4BB-4F14-B928-7E5A90FE2D7C}"/>
          </ac:spMkLst>
        </pc:spChg>
        <pc:spChg chg="mod">
          <ac:chgData name="Avest, D.J. ter (David)" userId="e3f15bea-9f4f-4e8e-b270-921fcca68d91" providerId="ADAL" clId="{3C0F0503-93F2-4FF9-89E1-917398C792B5}" dt="2026-04-06T09:59:43.238" v="1083" actId="6549"/>
          <ac:spMkLst>
            <pc:docMk/>
            <pc:sldMk cId="3532850582" sldId="466"/>
            <ac:spMk id="7" creationId="{2C5901BE-B3D5-876A-3786-DFA46810F392}"/>
          </ac:spMkLst>
        </pc:spChg>
        <pc:spChg chg="mod">
          <ac:chgData name="Avest, D.J. ter (David)" userId="e3f15bea-9f4f-4e8e-b270-921fcca68d91" providerId="ADAL" clId="{3C0F0503-93F2-4FF9-89E1-917398C792B5}" dt="2026-04-06T10:24:43.822" v="2247" actId="6549"/>
          <ac:spMkLst>
            <pc:docMk/>
            <pc:sldMk cId="3532850582" sldId="466"/>
            <ac:spMk id="9" creationId="{E045D37D-CFD7-8587-9185-6970CDD1CD57}"/>
          </ac:spMkLst>
        </pc:spChg>
        <pc:spChg chg="add mod">
          <ac:chgData name="Avest, D.J. ter (David)" userId="e3f15bea-9f4f-4e8e-b270-921fcca68d91" providerId="ADAL" clId="{3C0F0503-93F2-4FF9-89E1-917398C792B5}" dt="2026-04-06T10:25:03.680" v="2253" actId="113"/>
          <ac:spMkLst>
            <pc:docMk/>
            <pc:sldMk cId="3532850582" sldId="466"/>
            <ac:spMk id="13" creationId="{5FDDF78F-1B70-873B-1FBF-7F6E6EDCF7B5}"/>
          </ac:spMkLst>
        </pc:spChg>
        <pc:picChg chg="add mod">
          <ac:chgData name="Avest, D.J. ter (David)" userId="e3f15bea-9f4f-4e8e-b270-921fcca68d91" providerId="ADAL" clId="{3C0F0503-93F2-4FF9-89E1-917398C792B5}" dt="2026-04-06T09:59:53.539" v="1086" actId="14100"/>
          <ac:picMkLst>
            <pc:docMk/>
            <pc:sldMk cId="3532850582" sldId="466"/>
            <ac:picMk id="5" creationId="{C8BD9F43-C173-9AFF-8C3F-BBC0C6B8D475}"/>
          </ac:picMkLst>
        </pc:picChg>
      </pc:sldChg>
      <pc:sldChg chg="addSp delSp modSp add mod modNotesTx">
        <pc:chgData name="Avest, D.J. ter (David)" userId="e3f15bea-9f4f-4e8e-b270-921fcca68d91" providerId="ADAL" clId="{3C0F0503-93F2-4FF9-89E1-917398C792B5}" dt="2026-04-09T21:01:23.977" v="3428" actId="20577"/>
        <pc:sldMkLst>
          <pc:docMk/>
          <pc:sldMk cId="15393558" sldId="467"/>
        </pc:sldMkLst>
        <pc:spChg chg="mod">
          <ac:chgData name="Avest, D.J. ter (David)" userId="e3f15bea-9f4f-4e8e-b270-921fcca68d91" providerId="ADAL" clId="{3C0F0503-93F2-4FF9-89E1-917398C792B5}" dt="2026-04-06T10:12:59.095" v="1312" actId="20577"/>
          <ac:spMkLst>
            <pc:docMk/>
            <pc:sldMk cId="15393558" sldId="467"/>
            <ac:spMk id="7" creationId="{A3BC4D58-FB49-B8D2-66E6-75C024281BE4}"/>
          </ac:spMkLst>
        </pc:spChg>
        <pc:spChg chg="mod ord">
          <ac:chgData name="Avest, D.J. ter (David)" userId="e3f15bea-9f4f-4e8e-b270-921fcca68d91" providerId="ADAL" clId="{3C0F0503-93F2-4FF9-89E1-917398C792B5}" dt="2026-04-06T10:25:26.269" v="2259" actId="207"/>
          <ac:spMkLst>
            <pc:docMk/>
            <pc:sldMk cId="15393558" sldId="467"/>
            <ac:spMk id="9" creationId="{25E6E57F-E006-E125-8300-59A538178C35}"/>
          </ac:spMkLst>
        </pc:spChg>
      </pc:sldChg>
      <pc:sldChg chg="add del">
        <pc:chgData name="Avest, D.J. ter (David)" userId="e3f15bea-9f4f-4e8e-b270-921fcca68d91" providerId="ADAL" clId="{3C0F0503-93F2-4FF9-89E1-917398C792B5}" dt="2026-04-06T09:57:53.488" v="956"/>
        <pc:sldMkLst>
          <pc:docMk/>
          <pc:sldMk cId="940182993" sldId="467"/>
        </pc:sldMkLst>
      </pc:sldChg>
      <pc:sldChg chg="modSp add del mod ord">
        <pc:chgData name="Avest, D.J. ter (David)" userId="e3f15bea-9f4f-4e8e-b270-921fcca68d91" providerId="ADAL" clId="{3C0F0503-93F2-4FF9-89E1-917398C792B5}" dt="2026-04-06T10:38:20.767" v="2845" actId="47"/>
        <pc:sldMkLst>
          <pc:docMk/>
          <pc:sldMk cId="3204888787" sldId="468"/>
        </pc:sldMkLst>
      </pc:sldChg>
      <pc:sldChg chg="modSp add del mod">
        <pc:chgData name="Avest, D.J. ter (David)" userId="e3f15bea-9f4f-4e8e-b270-921fcca68d91" providerId="ADAL" clId="{3C0F0503-93F2-4FF9-89E1-917398C792B5}" dt="2026-04-06T10:38:20.767" v="2845" actId="47"/>
        <pc:sldMkLst>
          <pc:docMk/>
          <pc:sldMk cId="1019922059" sldId="469"/>
        </pc:sldMkLst>
      </pc:sldChg>
      <pc:sldChg chg="add del">
        <pc:chgData name="Avest, D.J. ter (David)" userId="e3f15bea-9f4f-4e8e-b270-921fcca68d91" providerId="ADAL" clId="{3C0F0503-93F2-4FF9-89E1-917398C792B5}" dt="2026-04-06T10:38:20.767" v="2845" actId="47"/>
        <pc:sldMkLst>
          <pc:docMk/>
          <pc:sldMk cId="724120296" sldId="470"/>
        </pc:sldMkLst>
      </pc:sldChg>
      <pc:sldChg chg="addSp modSp add mod ord modNotesTx">
        <pc:chgData name="Avest, D.J. ter (David)" userId="e3f15bea-9f4f-4e8e-b270-921fcca68d91" providerId="ADAL" clId="{3C0F0503-93F2-4FF9-89E1-917398C792B5}" dt="2026-04-09T21:04:43.482" v="3635" actId="20577"/>
        <pc:sldMkLst>
          <pc:docMk/>
          <pc:sldMk cId="1273437339" sldId="471"/>
        </pc:sldMkLst>
        <pc:spChg chg="mod">
          <ac:chgData name="Avest, D.J. ter (David)" userId="e3f15bea-9f4f-4e8e-b270-921fcca68d91" providerId="ADAL" clId="{3C0F0503-93F2-4FF9-89E1-917398C792B5}" dt="2026-04-06T10:31:04.448" v="2473" actId="20577"/>
          <ac:spMkLst>
            <pc:docMk/>
            <pc:sldMk cId="1273437339" sldId="471"/>
            <ac:spMk id="7" creationId="{B40D67C7-6BB4-663C-FE0D-D8AC3F6D7FEF}"/>
          </ac:spMkLst>
        </pc:spChg>
        <pc:spChg chg="mod">
          <ac:chgData name="Avest, D.J. ter (David)" userId="e3f15bea-9f4f-4e8e-b270-921fcca68d91" providerId="ADAL" clId="{3C0F0503-93F2-4FF9-89E1-917398C792B5}" dt="2026-04-06T10:37:50.051" v="2840" actId="20577"/>
          <ac:spMkLst>
            <pc:docMk/>
            <pc:sldMk cId="1273437339" sldId="471"/>
            <ac:spMk id="13" creationId="{C84DAB27-31BE-21F1-3A30-ED0C1BCF1702}"/>
          </ac:spMkLst>
        </pc:spChg>
        <pc:picChg chg="add mod">
          <ac:chgData name="Avest, D.J. ter (David)" userId="e3f15bea-9f4f-4e8e-b270-921fcca68d91" providerId="ADAL" clId="{3C0F0503-93F2-4FF9-89E1-917398C792B5}" dt="2026-04-06T10:36:24.014" v="2712" actId="1076"/>
          <ac:picMkLst>
            <pc:docMk/>
            <pc:sldMk cId="1273437339" sldId="471"/>
            <ac:picMk id="3" creationId="{8A4AA4A3-833A-B44F-A0F0-91B687D566C2}"/>
          </ac:picMkLst>
        </pc:picChg>
        <pc:picChg chg="add mod">
          <ac:chgData name="Avest, D.J. ter (David)" userId="e3f15bea-9f4f-4e8e-b270-921fcca68d91" providerId="ADAL" clId="{3C0F0503-93F2-4FF9-89E1-917398C792B5}" dt="2026-04-06T10:37:09.267" v="2724" actId="1076"/>
          <ac:picMkLst>
            <pc:docMk/>
            <pc:sldMk cId="1273437339" sldId="471"/>
            <ac:picMk id="8" creationId="{87CF532A-7EEE-A34C-B511-5D577C9B0D69}"/>
          </ac:picMkLst>
        </pc:picChg>
        <pc:picChg chg="add mod">
          <ac:chgData name="Avest, D.J. ter (David)" userId="e3f15bea-9f4f-4e8e-b270-921fcca68d91" providerId="ADAL" clId="{3C0F0503-93F2-4FF9-89E1-917398C792B5}" dt="2026-04-06T10:36:52.802" v="2721" actId="1076"/>
          <ac:picMkLst>
            <pc:docMk/>
            <pc:sldMk cId="1273437339" sldId="471"/>
            <ac:picMk id="9" creationId="{C40E3FE1-45A2-21E0-E687-9C240B03923C}"/>
          </ac:picMkLst>
        </pc:picChg>
      </pc:sldChg>
      <pc:sldChg chg="add del">
        <pc:chgData name="Avest, D.J. ter (David)" userId="e3f15bea-9f4f-4e8e-b270-921fcca68d91" providerId="ADAL" clId="{3C0F0503-93F2-4FF9-89E1-917398C792B5}" dt="2026-04-06T10:38:20.767" v="2845" actId="47"/>
        <pc:sldMkLst>
          <pc:docMk/>
          <pc:sldMk cId="3480126511" sldId="472"/>
        </pc:sldMkLst>
      </pc:sldChg>
      <pc:sldChg chg="add del">
        <pc:chgData name="Avest, D.J. ter (David)" userId="e3f15bea-9f4f-4e8e-b270-921fcca68d91" providerId="ADAL" clId="{3C0F0503-93F2-4FF9-89E1-917398C792B5}" dt="2026-04-06T10:38:20.767" v="2845" actId="47"/>
        <pc:sldMkLst>
          <pc:docMk/>
          <pc:sldMk cId="644461707" sldId="473"/>
        </pc:sldMkLst>
      </pc:sldChg>
      <pc:sldChg chg="delSp modSp add mod modNotesTx">
        <pc:chgData name="Avest, D.J. ter (David)" userId="e3f15bea-9f4f-4e8e-b270-921fcca68d91" providerId="ADAL" clId="{3C0F0503-93F2-4FF9-89E1-917398C792B5}" dt="2026-04-09T21:13:12.703" v="4197" actId="20577"/>
        <pc:sldMkLst>
          <pc:docMk/>
          <pc:sldMk cId="2470910641" sldId="474"/>
        </pc:sldMkLst>
        <pc:spChg chg="mod">
          <ac:chgData name="Avest, D.J. ter (David)" userId="e3f15bea-9f4f-4e8e-b270-921fcca68d91" providerId="ADAL" clId="{3C0F0503-93F2-4FF9-89E1-917398C792B5}" dt="2026-04-06T10:32:48.743" v="2523" actId="20577"/>
          <ac:spMkLst>
            <pc:docMk/>
            <pc:sldMk cId="2470910641" sldId="474"/>
            <ac:spMk id="7" creationId="{755EE6B6-9903-765F-EC8C-AFC19F1BCF07}"/>
          </ac:spMkLst>
        </pc:spChg>
        <pc:spChg chg="mod">
          <ac:chgData name="Avest, D.J. ter (David)" userId="e3f15bea-9f4f-4e8e-b270-921fcca68d91" providerId="ADAL" clId="{3C0F0503-93F2-4FF9-89E1-917398C792B5}" dt="2026-04-09T21:13:12.703" v="4197" actId="20577"/>
          <ac:spMkLst>
            <pc:docMk/>
            <pc:sldMk cId="2470910641" sldId="474"/>
            <ac:spMk id="9" creationId="{11A4FAC4-6C0A-4E17-E8F3-CE1591CE86C0}"/>
          </ac:spMkLst>
        </pc:spChg>
      </pc:sldChg>
      <pc:sldChg chg="addSp delSp modSp add mod modNotesTx">
        <pc:chgData name="Avest, D.J. ter (David)" userId="e3f15bea-9f4f-4e8e-b270-921fcca68d91" providerId="ADAL" clId="{3C0F0503-93F2-4FF9-89E1-917398C792B5}" dt="2026-04-06T10:38:00.607" v="2842" actId="6549"/>
        <pc:sldMkLst>
          <pc:docMk/>
          <pc:sldMk cId="2178235908" sldId="475"/>
        </pc:sldMkLst>
        <pc:spChg chg="mod">
          <ac:chgData name="Avest, D.J. ter (David)" userId="e3f15bea-9f4f-4e8e-b270-921fcca68d91" providerId="ADAL" clId="{3C0F0503-93F2-4FF9-89E1-917398C792B5}" dt="2026-04-06T10:33:30.711" v="2539" actId="404"/>
          <ac:spMkLst>
            <pc:docMk/>
            <pc:sldMk cId="2178235908" sldId="475"/>
            <ac:spMk id="9" creationId="{65A61530-BB32-3DD0-038D-D4DA7236BCB2}"/>
          </ac:spMkLst>
        </pc:spChg>
      </pc:sldChg>
      <pc:sldChg chg="modSp add mod">
        <pc:chgData name="Avest, D.J. ter (David)" userId="e3f15bea-9f4f-4e8e-b270-921fcca68d91" providerId="ADAL" clId="{3C0F0503-93F2-4FF9-89E1-917398C792B5}" dt="2026-04-09T21:11:34.687" v="4183" actId="27636"/>
        <pc:sldMkLst>
          <pc:docMk/>
          <pc:sldMk cId="1314766111" sldId="476"/>
        </pc:sldMkLst>
        <pc:spChg chg="mod">
          <ac:chgData name="Avest, D.J. ter (David)" userId="e3f15bea-9f4f-4e8e-b270-921fcca68d91" providerId="ADAL" clId="{3C0F0503-93F2-4FF9-89E1-917398C792B5}" dt="2026-04-09T21:11:34.687" v="4183" actId="27636"/>
          <ac:spMkLst>
            <pc:docMk/>
            <pc:sldMk cId="1314766111" sldId="476"/>
            <ac:spMk id="13" creationId="{E4AFC311-EFF5-6D5A-938B-3567CE316CC2}"/>
          </ac:spMkLst>
        </pc:spChg>
      </pc:sldChg>
      <pc:sldChg chg="add del">
        <pc:chgData name="Avest, D.J. ter (David)" userId="e3f15bea-9f4f-4e8e-b270-921fcca68d91" providerId="ADAL" clId="{3C0F0503-93F2-4FF9-89E1-917398C792B5}" dt="2026-04-09T21:15:44.091" v="4208" actId="47"/>
        <pc:sldMkLst>
          <pc:docMk/>
          <pc:sldMk cId="2558873030" sldId="477"/>
        </pc:sldMkLst>
      </pc:sldChg>
      <pc:sldChg chg="modSp add mod modNotesTx">
        <pc:chgData name="Avest, D.J. ter (David)" userId="e3f15bea-9f4f-4e8e-b270-921fcca68d91" providerId="ADAL" clId="{3C0F0503-93F2-4FF9-89E1-917398C792B5}" dt="2026-04-09T21:18:56.977" v="4633" actId="6549"/>
        <pc:sldMkLst>
          <pc:docMk/>
          <pc:sldMk cId="2662499017" sldId="477"/>
        </pc:sldMkLst>
        <pc:spChg chg="mod">
          <ac:chgData name="Avest, D.J. ter (David)" userId="e3f15bea-9f4f-4e8e-b270-921fcca68d91" providerId="ADAL" clId="{3C0F0503-93F2-4FF9-89E1-917398C792B5}" dt="2026-04-09T21:17:39.513" v="4475" actId="20577"/>
          <ac:spMkLst>
            <pc:docMk/>
            <pc:sldMk cId="2662499017" sldId="477"/>
            <ac:spMk id="7" creationId="{B9BA84BE-E19A-C17D-587E-F4ADF77219B8}"/>
          </ac:spMkLst>
        </pc:spChg>
        <pc:spChg chg="mod">
          <ac:chgData name="Avest, D.J. ter (David)" userId="e3f15bea-9f4f-4e8e-b270-921fcca68d91" providerId="ADAL" clId="{3C0F0503-93F2-4FF9-89E1-917398C792B5}" dt="2026-04-09T21:18:49.302" v="4628" actId="20577"/>
          <ac:spMkLst>
            <pc:docMk/>
            <pc:sldMk cId="2662499017" sldId="477"/>
            <ac:spMk id="9" creationId="{19AB54D9-F491-47EB-0C3A-70223718BBDE}"/>
          </ac:spMkLst>
        </pc:spChg>
      </pc:sldChg>
    </pc:docChg>
  </pc:docChgLst>
</pc:chgInfo>
</file>

<file path=ppt/comments/modernComment_102_BB644018.xml><?xml version="1.0" encoding="utf-8"?>
<p188:cmLst xmlns:a="http://schemas.openxmlformats.org/drawingml/2006/main" xmlns:r="http://schemas.openxmlformats.org/officeDocument/2006/relationships" xmlns:p188="http://schemas.microsoft.com/office/powerpoint/2018/8/main">
  <p188:cm id="{0E6C623C-4753-4CB6-8F6F-55B3B2D7B1B2}" authorId="{277CB9E7-30D3-855D-018E-4EABB3892B90}" created="2025-07-07T08:29:13.452">
    <pc:sldMkLst xmlns:pc="http://schemas.microsoft.com/office/powerpoint/2013/main/command">
      <pc:docMk/>
      <pc:sldMk cId="3143909400" sldId="258"/>
    </pc:sldMkLst>
    <p188:txBody>
      <a:bodyPr/>
      <a:lstStyle/>
      <a:p>
        <a:r>
          <a:rPr lang="nl-NL"/>
          <a:t>We hebben het eerder over korte kennisclips gehad. Wellicht goed om ofwel aan het begin van de les (voor opdracht) of daarna een korte kennisclip te hebben over ‘filterbubbels’ en koppeling polarisatie. Zodat je dat niet in de les hoeft te doen als docent.</a:t>
        </a:r>
      </a:p>
    </p188:txBody>
  </p188:cm>
</p188:cmLst>
</file>

<file path=ppt/comments/modernComment_10D_3B740AE4.xml><?xml version="1.0" encoding="utf-8"?>
<p188:cmLst xmlns:a="http://schemas.openxmlformats.org/drawingml/2006/main" xmlns:r="http://schemas.openxmlformats.org/officeDocument/2006/relationships" xmlns:p188="http://schemas.microsoft.com/office/powerpoint/2018/8/main">
  <p188:cm id="{39426F10-AE15-4967-B3B7-A24DB08E31AC}" authorId="{277CB9E7-30D3-855D-018E-4EABB3892B90}" created="2025-07-07T10:24:45.983">
    <ac:deMkLst xmlns:ac="http://schemas.microsoft.com/office/drawing/2013/main/command">
      <pc:docMk xmlns:pc="http://schemas.microsoft.com/office/powerpoint/2013/main/command"/>
      <pc:sldMk xmlns:pc="http://schemas.microsoft.com/office/powerpoint/2013/main/command" cId="997460708" sldId="269"/>
      <ac:spMk id="3" creationId="{792BA6FD-7152-021A-6FBC-2A33EFD44838}"/>
    </ac:deMkLst>
    <p188:txBody>
      <a:bodyPr/>
      <a:lstStyle/>
      <a:p>
        <a:r>
          <a:rPr lang="nl-NL"/>
          <a:t>Hoe groot willen we dit maken?
Indien wat meer methodologie kun je ook denken aan uitleg over andere vormen (participerend, verhuld etc.)</a:t>
        </a:r>
      </a:p>
    </p188:txBody>
  </p188:cm>
  <p188:cm id="{02F54BED-C5CA-42BA-B9FB-DD881B434BCF}" authorId="{277CB9E7-30D3-855D-018E-4EABB3892B90}" created="2025-07-07T10:27:08.467">
    <ac:deMkLst xmlns:ac="http://schemas.microsoft.com/office/drawing/2013/main/command">
      <pc:docMk xmlns:pc="http://schemas.microsoft.com/office/powerpoint/2013/main/command"/>
      <pc:sldMk xmlns:pc="http://schemas.microsoft.com/office/powerpoint/2013/main/command" cId="997460708" sldId="269"/>
      <ac:spMk id="3" creationId="{792BA6FD-7152-021A-6FBC-2A33EFD44838}"/>
    </ac:deMkLst>
    <p188:replyLst>
      <p188:reply id="{F6664D46-A610-445C-94CD-EE3FD47FE2C0}" authorId="{277CB9E7-30D3-855D-018E-4EABB3892B90}" created="2025-07-07T10:28:19.964">
        <p188:txBody>
          <a:bodyPr/>
          <a:lstStyle/>
          <a:p>
            <a:r>
              <a:rPr lang="nl-NL"/>
              <a:t>Ik dat schema’tje van jullie eigen casestudies hier even ingeplakt, willen we daar nog wat mee?</a:t>
            </a:r>
          </a:p>
        </p188:txBody>
      </p188:reply>
    </p188:replyLst>
    <p188:txBody>
      <a:bodyPr/>
      <a:lstStyle/>
      <a:p>
        <a:r>
          <a:rPr lang="nl-NL"/>
          <a:t>Ik denk dat we dan zelf een observatieformulier aanleveren? Dan moeten we die maken, wellicht toevoegen in de ppt.</a:t>
        </a:r>
      </a:p>
    </p188:txBody>
  </p188:cm>
</p188:cmLst>
</file>

<file path=ppt/comments/modernComment_11D_4637788F.xml><?xml version="1.0" encoding="utf-8"?>
<p188:cmLst xmlns:a="http://schemas.openxmlformats.org/drawingml/2006/main" xmlns:r="http://schemas.openxmlformats.org/officeDocument/2006/relationships" xmlns:p188="http://schemas.microsoft.com/office/powerpoint/2018/8/main">
  <p188:cm id="{042FF397-57EC-451A-8BDC-BEB99844EDBF}" authorId="{277CB9E7-30D3-855D-018E-4EABB3892B90}" created="2025-07-07T10:31:00.209">
    <ac:deMkLst xmlns:ac="http://schemas.microsoft.com/office/drawing/2013/main/command">
      <pc:docMk xmlns:pc="http://schemas.microsoft.com/office/powerpoint/2013/main/command"/>
      <pc:sldMk xmlns:pc="http://schemas.microsoft.com/office/powerpoint/2013/main/command" cId="1178040463" sldId="285"/>
      <ac:spMk id="1030" creationId="{05ACA16D-52A0-D326-A6F0-5139AACE06B1}"/>
    </ac:deMkLst>
    <p188:replyLst>
      <p188:reply id="{E0BF0BBE-7413-43FB-8162-1CD7B76309B3}" authorId="{277CB9E7-30D3-855D-018E-4EABB3892B90}" created="2025-07-07T10:31:17.405">
        <p188:txBody>
          <a:bodyPr/>
          <a:lstStyle/>
          <a:p>
            <a:r>
              <a:rPr lang="nl-NL"/>
              <a:t>Thema juist openlaten of al een voorzetje? Denk aan onze casestudies.</a:t>
            </a:r>
          </a:p>
        </p188:txBody>
      </p188:reply>
    </p188:replyLst>
    <p188:txBody>
      <a:bodyPr/>
      <a:lstStyle/>
      <a:p>
        <a:r>
          <a:rPr lang="nl-NL"/>
          <a:t>Kunnen we iets doen met blanco/anonieme accounts o.i,d,?</a:t>
        </a:r>
      </a:p>
    </p188:txBody>
  </p188:cm>
  <p188:cm id="{F730B47E-E614-4072-BB12-AF689C139848}" authorId="{277CB9E7-30D3-855D-018E-4EABB3892B90}" created="2025-07-07T10:33:45.276">
    <ac:deMkLst xmlns:ac="http://schemas.microsoft.com/office/drawing/2013/main/command">
      <pc:docMk xmlns:pc="http://schemas.microsoft.com/office/powerpoint/2013/main/command"/>
      <pc:sldMk xmlns:pc="http://schemas.microsoft.com/office/powerpoint/2013/main/command" cId="1178040463" sldId="285"/>
      <ac:spMk id="1030" creationId="{05ACA16D-52A0-D326-A6F0-5139AACE06B1}"/>
    </ac:deMkLst>
    <p188:replyLst>
      <p188:reply id="{EAF511D7-2A0F-46ED-94E3-C3E563B8E5B5}" authorId="{277CB9E7-30D3-855D-018E-4EABB3892B90}" created="2025-07-07T10:34:03.491">
        <p188:txBody>
          <a:bodyPr/>
          <a:lstStyle/>
          <a:p>
            <a:r>
              <a:rPr lang="nl-NL"/>
              <a:t>De genoemde ethische overwegingen heb ik nu nog niet benoemd (wel van belang).</a:t>
            </a:r>
          </a:p>
        </p188:txBody>
      </p188:reply>
    </p188:replyLst>
    <p188:txBody>
      <a:bodyPr/>
      <a:lstStyle/>
      <a:p>
        <a:r>
          <a:rPr lang="nl-NL"/>
          <a:t>Willen we ‘hard’ kaders opleggen, zoals zovaak per dag inloggen, zoveel tijd per dag erin besteden etc.?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30211-7A7F-413E-83D0-A7D3D08598C6}" type="datetimeFigureOut">
              <a:rPr lang="nl-NL" smtClean="0"/>
              <a:t>9-4-2026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DF4A1-6D29-43EB-A233-B5D8DD01414B}" type="slidenum">
              <a:rPr lang="nl-NL" smtClean="0"/>
              <a:t>‹nr.›</a:t>
            </a:fld>
            <a:endParaRPr lang="nl-NL"/>
          </a:p>
        </p:txBody>
      </p:sp>
    </p:spTree>
    <p:extLst>
      <p:ext uri="{BB962C8B-B14F-4D97-AF65-F5344CB8AC3E}">
        <p14:creationId xmlns:p14="http://schemas.microsoft.com/office/powerpoint/2010/main" val="306107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ji.nl/polarisatie/de-invloed-van-de-media-op-polarisatie" TargetMode="External"/><Relationship Id="rId7" Type="http://schemas.openxmlformats.org/officeDocument/2006/relationships/hyperlink" Target="https://www.uu.nl/organisatie/pedagogiek-in-diverse-samenlevingen/het-filterbubbel-project"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mediawijs.be/nl/artikels/wat-een-filterbubbel" TargetMode="External"/><Relationship Id="rId5" Type="http://schemas.openxmlformats.org/officeDocument/2006/relationships/hyperlink" Target="https://www.mediawijsheid.nl/video/wat-is-een-filterbubbel/" TargetMode="External"/><Relationship Id="rId4" Type="http://schemas.openxmlformats.org/officeDocument/2006/relationships/hyperlink" Target="https://www.mediawijs.be/nl/artikels/wat-een-echokamer"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ji.nl/polarisatie/de-invloed-van-de-media-op-polarisatie" TargetMode="External"/><Relationship Id="rId7" Type="http://schemas.openxmlformats.org/officeDocument/2006/relationships/hyperlink" Target="https://www.uu.nl/organisatie/pedagogiek-in-diverse-samenlevingen/het-filterbubbel-project"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mediawijs.be/nl/artikels/wat-een-filterbubbel" TargetMode="External"/><Relationship Id="rId5" Type="http://schemas.openxmlformats.org/officeDocument/2006/relationships/hyperlink" Target="https://www.mediawijsheid.nl/video/wat-is-een-filterbubbel/" TargetMode="External"/><Relationship Id="rId4" Type="http://schemas.openxmlformats.org/officeDocument/2006/relationships/hyperlink" Target="https://www.mediawijs.be/nl/artikels/wat-een-echokamer"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diawijsheid.nl/filterbubbe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p.nl/actueel/nieuws/2022/12/29/ergernis-over-harde-toon-en-extreme-uitingen-in-politieke-en-publieke-deba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_X_p532VZ0o&amp;t=4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nl-NL" sz="1200" u="none" dirty="0">
                <a:solidFill>
                  <a:srgbClr val="0563C1"/>
                </a:solidFill>
                <a:effectLst/>
                <a:latin typeface="Arial" panose="020B0604020202020204" pitchFamily="34" charset="0"/>
                <a:ea typeface="Calibri" panose="020F0502020204030204" pitchFamily="34" charset="0"/>
              </a:rPr>
            </a:br>
            <a:r>
              <a:rPr lang="nl-NL" sz="1200" b="1" u="none" dirty="0">
                <a:solidFill>
                  <a:srgbClr val="0563C1"/>
                </a:solidFill>
                <a:effectLst/>
                <a:latin typeface="Arial" panose="020B0604020202020204" pitchFamily="34" charset="0"/>
                <a:ea typeface="Calibri" panose="020F0502020204030204" pitchFamily="34" charset="0"/>
              </a:rPr>
              <a:t>0-10: Opening: </a:t>
            </a:r>
            <a:r>
              <a:rPr lang="nl-NL" sz="1200" u="none" dirty="0">
                <a:solidFill>
                  <a:srgbClr val="0563C1"/>
                </a:solidFill>
                <a:effectLst/>
                <a:latin typeface="Arial" panose="020B0604020202020204" pitchFamily="34" charset="0"/>
                <a:ea typeface="Calibri" panose="020F0502020204030204" pitchFamily="34" charset="0"/>
              </a:rPr>
              <a:t>prikkelend/pakkend -&gt; mini-opdracht; check op je eigen telefoon 3 bubbels waarin je zelf zit (docent doet ook mee!).</a:t>
            </a:r>
            <a:endParaRPr lang="nl-NL" dirty="0"/>
          </a:p>
        </p:txBody>
      </p:sp>
      <p:sp>
        <p:nvSpPr>
          <p:cNvPr id="4" name="Tijdelijke aanduiding voor dianummer 3"/>
          <p:cNvSpPr>
            <a:spLocks noGrp="1"/>
          </p:cNvSpPr>
          <p:nvPr>
            <p:ph type="sldNum" sz="quarter" idx="5"/>
          </p:nvPr>
        </p:nvSpPr>
        <p:spPr/>
        <p:txBody>
          <a:bodyPr/>
          <a:lstStyle/>
          <a:p>
            <a:fld id="{D42DF4A1-6D29-43EB-A233-B5D8DD01414B}" type="slidenum">
              <a:rPr lang="nl-NL" smtClean="0"/>
              <a:t>3</a:t>
            </a:fld>
            <a:endParaRPr lang="nl-NL"/>
          </a:p>
        </p:txBody>
      </p:sp>
    </p:spTree>
    <p:extLst>
      <p:ext uri="{BB962C8B-B14F-4D97-AF65-F5344CB8AC3E}">
        <p14:creationId xmlns:p14="http://schemas.microsoft.com/office/powerpoint/2010/main" val="3164390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20-35: Polarisatie</a:t>
            </a:r>
            <a:br>
              <a:rPr lang="nl-NL" sz="1800" b="1" u="none" dirty="0">
                <a:solidFill>
                  <a:srgbClr val="0563C1"/>
                </a:solidFill>
                <a:effectLst/>
                <a:latin typeface="Arial" panose="020B0604020202020204" pitchFamily="34" charset="0"/>
                <a:ea typeface="Calibri" panose="020F0502020204030204" pitchFamily="34" charset="0"/>
              </a:rPr>
            </a:br>
            <a:br>
              <a:rPr lang="nl-NL" sz="1800" b="1" u="none" dirty="0">
                <a:solidFill>
                  <a:srgbClr val="0563C1"/>
                </a:solidFill>
                <a:effectLst/>
                <a:latin typeface="Arial" panose="020B0604020202020204" pitchFamily="34" charset="0"/>
                <a:ea typeface="Calibri" panose="020F0502020204030204" pitchFamily="34" charset="0"/>
              </a:rPr>
            </a:br>
            <a:r>
              <a:rPr lang="nl-NL" sz="1200" u="none" dirty="0">
                <a:solidFill>
                  <a:srgbClr val="0563C1"/>
                </a:solidFill>
                <a:effectLst/>
                <a:latin typeface="Arial" panose="020B0604020202020204" pitchFamily="34" charset="0"/>
                <a:ea typeface="Calibri" panose="020F0502020204030204" pitchFamily="34" charset="0"/>
              </a:rPr>
              <a:t>-Wat polarisatie is (definitie(s), theorie).</a:t>
            </a:r>
          </a:p>
          <a:p>
            <a:endParaRPr lang="nl-NL" sz="1200" u="none" dirty="0">
              <a:solidFill>
                <a:srgbClr val="0563C1"/>
              </a:solidFill>
              <a:effectLst/>
              <a:latin typeface="Arial" panose="020B0604020202020204" pitchFamily="34" charset="0"/>
              <a:ea typeface="Calibri" panose="020F0502020204030204" pitchFamily="34" charset="0"/>
            </a:endParaRPr>
          </a:p>
          <a:p>
            <a:r>
              <a:rPr lang="nl-NL" sz="1200" dirty="0"/>
              <a:t>Brandsma, geciteerd in Van Wonderen &amp; Van den Berg, 2019, p. 14.</a:t>
            </a:r>
            <a:endParaRPr lang="nl-NL" dirty="0"/>
          </a:p>
        </p:txBody>
      </p:sp>
      <p:sp>
        <p:nvSpPr>
          <p:cNvPr id="4" name="Tijdelijke aanduiding voor dianummer 3"/>
          <p:cNvSpPr>
            <a:spLocks noGrp="1"/>
          </p:cNvSpPr>
          <p:nvPr>
            <p:ph type="sldNum" sz="quarter" idx="5"/>
          </p:nvPr>
        </p:nvSpPr>
        <p:spPr/>
        <p:txBody>
          <a:bodyPr/>
          <a:lstStyle/>
          <a:p>
            <a:fld id="{D42DF4A1-6D29-43EB-A233-B5D8DD01414B}" type="slidenum">
              <a:rPr lang="nl-NL" smtClean="0"/>
              <a:t>12</a:t>
            </a:fld>
            <a:endParaRPr lang="nl-NL"/>
          </a:p>
        </p:txBody>
      </p:sp>
    </p:spTree>
    <p:extLst>
      <p:ext uri="{BB962C8B-B14F-4D97-AF65-F5344CB8AC3E}">
        <p14:creationId xmlns:p14="http://schemas.microsoft.com/office/powerpoint/2010/main" val="230001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D3A84-4B35-1CC9-AE58-F7D8D9BC55B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234B58D-A326-773E-EA96-D95879D1940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B05B82A-4C02-8EDB-D648-D25653A2C8C9}"/>
              </a:ext>
            </a:extLst>
          </p:cNvPr>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20-35: Polarisatie</a:t>
            </a:r>
            <a:br>
              <a:rPr lang="nl-NL" sz="1800" b="1" u="none" dirty="0">
                <a:solidFill>
                  <a:srgbClr val="0563C1"/>
                </a:solidFill>
                <a:effectLst/>
                <a:latin typeface="Arial" panose="020B0604020202020204" pitchFamily="34" charset="0"/>
                <a:ea typeface="Calibri" panose="020F0502020204030204" pitchFamily="34" charset="0"/>
              </a:rPr>
            </a:br>
            <a:br>
              <a:rPr lang="nl-NL" sz="1800" b="1" u="none" dirty="0">
                <a:solidFill>
                  <a:srgbClr val="0563C1"/>
                </a:solidFill>
                <a:effectLst/>
                <a:latin typeface="Arial" panose="020B0604020202020204" pitchFamily="34" charset="0"/>
                <a:ea typeface="Calibri" panose="020F0502020204030204" pitchFamily="34" charset="0"/>
              </a:rPr>
            </a:br>
            <a:r>
              <a:rPr lang="nl-NL" sz="1200" b="0" u="none" dirty="0">
                <a:solidFill>
                  <a:srgbClr val="0563C1"/>
                </a:solidFill>
                <a:effectLst/>
                <a:latin typeface="Arial" panose="020B0604020202020204" pitchFamily="34" charset="0"/>
                <a:ea typeface="Calibri" panose="020F0502020204030204" pitchFamily="34" charset="0"/>
              </a:rPr>
              <a:t>Kennisclip is online beschikbaar</a:t>
            </a:r>
            <a:endParaRPr lang="nl-NL" dirty="0"/>
          </a:p>
        </p:txBody>
      </p:sp>
      <p:sp>
        <p:nvSpPr>
          <p:cNvPr id="4" name="Tijdelijke aanduiding voor dianummer 3">
            <a:extLst>
              <a:ext uri="{FF2B5EF4-FFF2-40B4-BE49-F238E27FC236}">
                <a16:creationId xmlns:a16="http://schemas.microsoft.com/office/drawing/2014/main" id="{698A48E6-457B-E803-4B1F-631302CF197E}"/>
              </a:ext>
            </a:extLst>
          </p:cNvPr>
          <p:cNvSpPr>
            <a:spLocks noGrp="1"/>
          </p:cNvSpPr>
          <p:nvPr>
            <p:ph type="sldNum" sz="quarter" idx="5"/>
          </p:nvPr>
        </p:nvSpPr>
        <p:spPr/>
        <p:txBody>
          <a:bodyPr/>
          <a:lstStyle/>
          <a:p>
            <a:fld id="{D42DF4A1-6D29-43EB-A233-B5D8DD01414B}" type="slidenum">
              <a:rPr lang="nl-NL" smtClean="0"/>
              <a:t>13</a:t>
            </a:fld>
            <a:endParaRPr lang="nl-NL"/>
          </a:p>
        </p:txBody>
      </p:sp>
    </p:spTree>
    <p:extLst>
      <p:ext uri="{BB962C8B-B14F-4D97-AF65-F5344CB8AC3E}">
        <p14:creationId xmlns:p14="http://schemas.microsoft.com/office/powerpoint/2010/main" val="320490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35-45: Polarisatie en sociale media</a:t>
            </a:r>
          </a:p>
          <a:p>
            <a:endParaRPr lang="nl-NL" sz="1800" b="1" u="none" dirty="0">
              <a:solidFill>
                <a:srgbClr val="0563C1"/>
              </a:solidFill>
              <a:effectLst/>
              <a:latin typeface="Arial" panose="020B0604020202020204" pitchFamily="34" charset="0"/>
              <a:ea typeface="Calibri" panose="020F0502020204030204" pitchFamily="34" charset="0"/>
            </a:endParaRPr>
          </a:p>
          <a:p>
            <a:r>
              <a:rPr lang="nl-NL" sz="1200" u="none" dirty="0">
                <a:solidFill>
                  <a:srgbClr val="0563C1"/>
                </a:solidFill>
                <a:effectLst/>
                <a:latin typeface="Arial" panose="020B0604020202020204" pitchFamily="34" charset="0"/>
                <a:ea typeface="Calibri" panose="020F0502020204030204" pitchFamily="34" charset="0"/>
              </a:rPr>
              <a:t>Korte opdracht in duo’s</a:t>
            </a:r>
          </a:p>
          <a:p>
            <a:r>
              <a:rPr lang="nl-NL" sz="1200" u="none" dirty="0">
                <a:solidFill>
                  <a:srgbClr val="0563C1"/>
                </a:solidFill>
                <a:effectLst/>
                <a:latin typeface="Arial" panose="020B0604020202020204" pitchFamily="34" charset="0"/>
                <a:ea typeface="Calibri" panose="020F0502020204030204" pitchFamily="34" charset="0"/>
              </a:rPr>
              <a:t>Verkennen van de invloed van sociale media op polarisatie (en andersom)</a:t>
            </a:r>
            <a:endParaRPr lang="nl-NL" dirty="0"/>
          </a:p>
        </p:txBody>
      </p:sp>
      <p:sp>
        <p:nvSpPr>
          <p:cNvPr id="4" name="Tijdelijke aanduiding voor dianummer 3"/>
          <p:cNvSpPr>
            <a:spLocks noGrp="1"/>
          </p:cNvSpPr>
          <p:nvPr>
            <p:ph type="sldNum" sz="quarter" idx="5"/>
          </p:nvPr>
        </p:nvSpPr>
        <p:spPr/>
        <p:txBody>
          <a:bodyPr/>
          <a:lstStyle/>
          <a:p>
            <a:fld id="{D42DF4A1-6D29-43EB-A233-B5D8DD01414B}" type="slidenum">
              <a:rPr lang="nl-NL" smtClean="0"/>
              <a:t>14</a:t>
            </a:fld>
            <a:endParaRPr lang="nl-NL"/>
          </a:p>
        </p:txBody>
      </p:sp>
    </p:spTree>
    <p:extLst>
      <p:ext uri="{BB962C8B-B14F-4D97-AF65-F5344CB8AC3E}">
        <p14:creationId xmlns:p14="http://schemas.microsoft.com/office/powerpoint/2010/main" val="1756181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35-45: Polarisatie en sociale media</a:t>
            </a:r>
          </a:p>
          <a:p>
            <a:endParaRPr lang="nl-NL" sz="1800" b="1" u="none" dirty="0">
              <a:solidFill>
                <a:srgbClr val="0563C1"/>
              </a:solidFill>
              <a:effectLst/>
              <a:latin typeface="Arial" panose="020B0604020202020204" pitchFamily="34" charset="0"/>
              <a:ea typeface="Calibri" panose="020F0502020204030204" pitchFamily="34" charset="0"/>
            </a:endParaRPr>
          </a:p>
          <a:p>
            <a:r>
              <a:rPr lang="nl-NL" sz="1200" u="none" dirty="0">
                <a:solidFill>
                  <a:srgbClr val="0563C1"/>
                </a:solidFill>
                <a:effectLst/>
                <a:latin typeface="Arial" panose="020B0604020202020204" pitchFamily="34" charset="0"/>
                <a:ea typeface="Calibri" panose="020F0502020204030204" pitchFamily="34" charset="0"/>
              </a:rPr>
              <a:t>Ontwikkelingen sociale media</a:t>
            </a:r>
            <a:endParaRPr lang="nl-NL" dirty="0"/>
          </a:p>
        </p:txBody>
      </p:sp>
      <p:sp>
        <p:nvSpPr>
          <p:cNvPr id="4" name="Tijdelijke aanduiding voor dianummer 3"/>
          <p:cNvSpPr>
            <a:spLocks noGrp="1"/>
          </p:cNvSpPr>
          <p:nvPr>
            <p:ph type="sldNum" sz="quarter" idx="5"/>
          </p:nvPr>
        </p:nvSpPr>
        <p:spPr/>
        <p:txBody>
          <a:bodyPr/>
          <a:lstStyle/>
          <a:p>
            <a:fld id="{D42DF4A1-6D29-43EB-A233-B5D8DD01414B}" type="slidenum">
              <a:rPr lang="nl-NL" smtClean="0"/>
              <a:t>15</a:t>
            </a:fld>
            <a:endParaRPr lang="nl-NL"/>
          </a:p>
        </p:txBody>
      </p:sp>
    </p:spTree>
    <p:extLst>
      <p:ext uri="{BB962C8B-B14F-4D97-AF65-F5344CB8AC3E}">
        <p14:creationId xmlns:p14="http://schemas.microsoft.com/office/powerpoint/2010/main" val="5492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DA639-289F-3261-8A9F-B3F4DAB847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79B0216-0669-76CA-D9EF-977DC724555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73BC65B-63C1-759E-E9FC-C77C47B740DD}"/>
              </a:ext>
            </a:extLst>
          </p:cNvPr>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35-45: Polarisatie en sociale media</a:t>
            </a:r>
          </a:p>
          <a:p>
            <a:endParaRPr lang="nl-NL" sz="1800" b="1" u="none" dirty="0">
              <a:solidFill>
                <a:srgbClr val="0563C1"/>
              </a:solidFill>
              <a:effectLst/>
              <a:latin typeface="Arial" panose="020B0604020202020204" pitchFamily="34" charset="0"/>
              <a:ea typeface="Calibri" panose="020F0502020204030204" pitchFamily="34" charset="0"/>
            </a:endParaRPr>
          </a:p>
          <a:p>
            <a:r>
              <a:rPr lang="nl-NL" sz="1200" u="none" dirty="0">
                <a:solidFill>
                  <a:srgbClr val="0563C1"/>
                </a:solidFill>
                <a:effectLst/>
                <a:latin typeface="Arial" panose="020B0604020202020204" pitchFamily="34" charset="0"/>
                <a:ea typeface="Calibri" panose="020F0502020204030204" pitchFamily="34" charset="0"/>
              </a:rPr>
              <a:t>Ontwikkelingen sociale media</a:t>
            </a:r>
            <a:endParaRPr lang="nl-NL" dirty="0"/>
          </a:p>
        </p:txBody>
      </p:sp>
      <p:sp>
        <p:nvSpPr>
          <p:cNvPr id="4" name="Tijdelijke aanduiding voor dianummer 3">
            <a:extLst>
              <a:ext uri="{FF2B5EF4-FFF2-40B4-BE49-F238E27FC236}">
                <a16:creationId xmlns:a16="http://schemas.microsoft.com/office/drawing/2014/main" id="{09A9220E-E73D-C86B-3F1D-F8695C26556E}"/>
              </a:ext>
            </a:extLst>
          </p:cNvPr>
          <p:cNvSpPr>
            <a:spLocks noGrp="1"/>
          </p:cNvSpPr>
          <p:nvPr>
            <p:ph type="sldNum" sz="quarter" idx="5"/>
          </p:nvPr>
        </p:nvSpPr>
        <p:spPr/>
        <p:txBody>
          <a:bodyPr/>
          <a:lstStyle/>
          <a:p>
            <a:fld id="{D42DF4A1-6D29-43EB-A233-B5D8DD01414B}" type="slidenum">
              <a:rPr lang="nl-NL" smtClean="0"/>
              <a:t>16</a:t>
            </a:fld>
            <a:endParaRPr lang="nl-NL"/>
          </a:p>
        </p:txBody>
      </p:sp>
    </p:spTree>
    <p:extLst>
      <p:ext uri="{BB962C8B-B14F-4D97-AF65-F5344CB8AC3E}">
        <p14:creationId xmlns:p14="http://schemas.microsoft.com/office/powerpoint/2010/main" val="3404496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35-45: Polarisatie en sociale media</a:t>
            </a:r>
          </a:p>
          <a:p>
            <a:endParaRPr lang="nl-NL" sz="1800" b="1" u="none" dirty="0">
              <a:solidFill>
                <a:srgbClr val="0563C1"/>
              </a:solidFill>
              <a:effectLst/>
              <a:latin typeface="Arial" panose="020B0604020202020204" pitchFamily="34" charset="0"/>
              <a:ea typeface="Calibri" panose="020F0502020204030204" pitchFamily="34" charset="0"/>
            </a:endParaRPr>
          </a:p>
          <a:p>
            <a:r>
              <a:rPr lang="nl-NL" sz="1200" u="none" dirty="0">
                <a:solidFill>
                  <a:srgbClr val="0563C1"/>
                </a:solidFill>
                <a:effectLst/>
                <a:latin typeface="Arial" panose="020B0604020202020204" pitchFamily="34" charset="0"/>
                <a:ea typeface="Calibri" panose="020F0502020204030204" pitchFamily="34" charset="0"/>
              </a:rPr>
              <a:t>Filterbubbels, sociale media fuiken en echokamers</a:t>
            </a:r>
          </a:p>
          <a:p>
            <a:endParaRPr lang="nl-NL" sz="1200" u="none" dirty="0">
              <a:solidFill>
                <a:srgbClr val="0563C1"/>
              </a:solidFill>
              <a:effectLst/>
              <a:latin typeface="Arial" panose="020B0604020202020204" pitchFamily="34" charset="0"/>
              <a:ea typeface="Calibri" panose="020F0502020204030204" pitchFamily="34" charset="0"/>
            </a:endParaRPr>
          </a:p>
          <a:p>
            <a:r>
              <a:rPr lang="nl-NL" dirty="0">
                <a:hlinkClick r:id="rId3"/>
              </a:rPr>
              <a:t>De invloed van media op polarisatie | Nederlands Jeugdinstituut</a:t>
            </a:r>
            <a:br>
              <a:rPr lang="nl-NL" dirty="0"/>
            </a:br>
            <a:r>
              <a:rPr lang="nl-NL" sz="1200" dirty="0">
                <a:effectLst/>
                <a:latin typeface="Calibri" panose="020F0502020204030204" pitchFamily="34" charset="0"/>
                <a:ea typeface="Calibri" panose="020F0502020204030204" pitchFamily="34" charset="0"/>
                <a:cs typeface="Arial" panose="020B0604020202020204" pitchFamily="34" charset="0"/>
              </a:rPr>
              <a:t>Verwey en Jonkers, 2023 (sociale mediafuik)</a:t>
            </a:r>
          </a:p>
          <a:p>
            <a:r>
              <a:rPr lang="nl-NL" dirty="0">
                <a:hlinkClick r:id="rId4"/>
              </a:rPr>
              <a:t>Wat is een echokamer? | Mediawijs</a:t>
            </a:r>
            <a:br>
              <a:rPr lang="nl-NL" dirty="0"/>
            </a:br>
            <a:r>
              <a:rPr lang="nl-NL" dirty="0">
                <a:hlinkClick r:id="rId5"/>
              </a:rPr>
              <a:t>Wat is een filterbubbel? - Mediawijsheid.nl</a:t>
            </a:r>
            <a:r>
              <a:rPr lang="nl-NL" dirty="0"/>
              <a:t> </a:t>
            </a:r>
            <a:br>
              <a:rPr lang="nl-NL" dirty="0"/>
            </a:br>
            <a:r>
              <a:rPr lang="nl-NL" dirty="0">
                <a:hlinkClick r:id="rId6"/>
              </a:rPr>
              <a:t>Wat is een filterbubbel? | Mediawijs</a:t>
            </a:r>
            <a:br>
              <a:rPr lang="nl-NL" dirty="0"/>
            </a:br>
            <a:r>
              <a:rPr lang="nl-NL" dirty="0">
                <a:hlinkClick r:id="rId7"/>
              </a:rPr>
              <a:t>Het Filterbubbel project - Pedagogiek in Diverse Samenlevingen - Universiteit Utrecht</a:t>
            </a:r>
            <a:br>
              <a:rPr lang="nl-NL" dirty="0"/>
            </a:br>
            <a:r>
              <a:rPr lang="en-US" b="0" i="0" dirty="0">
                <a:solidFill>
                  <a:srgbClr val="333333"/>
                </a:solidFill>
                <a:effectLst/>
                <a:latin typeface="Open Sans" panose="020B0606030504020204" pitchFamily="34" charset="0"/>
              </a:rPr>
              <a:t>de Groot, T., de Haan, M., &amp; van Dijken, M. (2023). Learning in and about a filtered universe: young people’s awareness and control of algorithms in social media. </a:t>
            </a:r>
            <a:r>
              <a:rPr lang="en-US" b="0" i="1" dirty="0">
                <a:solidFill>
                  <a:srgbClr val="333333"/>
                </a:solidFill>
                <a:effectLst/>
                <a:latin typeface="Open Sans" panose="020B0606030504020204" pitchFamily="34" charset="0"/>
              </a:rPr>
              <a:t>Learning, Media and Technology</a:t>
            </a:r>
            <a:r>
              <a:rPr lang="en-US" b="0" i="0" dirty="0">
                <a:solidFill>
                  <a:srgbClr val="333333"/>
                </a:solidFill>
                <a:effectLst/>
                <a:latin typeface="Open Sans" panose="020B0606030504020204" pitchFamily="34" charset="0"/>
              </a:rPr>
              <a:t>, </a:t>
            </a:r>
            <a:r>
              <a:rPr lang="en-US" b="0" i="1" dirty="0">
                <a:solidFill>
                  <a:srgbClr val="333333"/>
                </a:solidFill>
                <a:effectLst/>
                <a:latin typeface="Open Sans" panose="020B0606030504020204" pitchFamily="34" charset="0"/>
              </a:rPr>
              <a:t>48</a:t>
            </a:r>
            <a:r>
              <a:rPr lang="en-US" b="0" i="0" dirty="0">
                <a:solidFill>
                  <a:srgbClr val="333333"/>
                </a:solidFill>
                <a:effectLst/>
                <a:latin typeface="Open Sans" panose="020B0606030504020204" pitchFamily="34" charset="0"/>
              </a:rPr>
              <a:t>(4), 701–713. https://doi-org.utrechtuniversity.idm.oclc.org/10.1080/17439884.2023.2253730</a:t>
            </a:r>
            <a:br>
              <a:rPr lang="en-US" b="0" i="0" dirty="0">
                <a:solidFill>
                  <a:srgbClr val="333333"/>
                </a:solidFill>
                <a:effectLst/>
                <a:latin typeface="Open Sans" panose="020B0606030504020204" pitchFamily="34" charset="0"/>
              </a:rPr>
            </a:br>
            <a:r>
              <a:rPr lang="en-US" b="0" i="0" dirty="0">
                <a:solidFill>
                  <a:srgbClr val="222222"/>
                </a:solidFill>
                <a:effectLst/>
                <a:latin typeface="Arial" panose="020B0604020202020204" pitchFamily="34" charset="0"/>
              </a:rPr>
              <a:t>Pariser, E. (2011). </a:t>
            </a:r>
            <a:r>
              <a:rPr lang="en-US" b="0" i="1" dirty="0">
                <a:solidFill>
                  <a:srgbClr val="222222"/>
                </a:solidFill>
                <a:effectLst/>
                <a:latin typeface="Arial" panose="020B0604020202020204" pitchFamily="34" charset="0"/>
              </a:rPr>
              <a:t>The filter bubble: What the Internet is hiding from you</a:t>
            </a:r>
            <a:r>
              <a:rPr lang="en-US" b="0" i="0" dirty="0">
                <a:solidFill>
                  <a:srgbClr val="222222"/>
                </a:solidFill>
                <a:effectLst/>
                <a:latin typeface="Arial" panose="020B0604020202020204" pitchFamily="34" charset="0"/>
              </a:rPr>
              <a:t>. penguin UK.</a:t>
            </a:r>
            <a:endParaRPr lang="nl-NL" dirty="0"/>
          </a:p>
        </p:txBody>
      </p:sp>
      <p:sp>
        <p:nvSpPr>
          <p:cNvPr id="4" name="Tijdelijke aanduiding voor dianummer 3"/>
          <p:cNvSpPr>
            <a:spLocks noGrp="1"/>
          </p:cNvSpPr>
          <p:nvPr>
            <p:ph type="sldNum" sz="quarter" idx="5"/>
          </p:nvPr>
        </p:nvSpPr>
        <p:spPr/>
        <p:txBody>
          <a:bodyPr/>
          <a:lstStyle/>
          <a:p>
            <a:fld id="{D42DF4A1-6D29-43EB-A233-B5D8DD01414B}" type="slidenum">
              <a:rPr lang="nl-NL" smtClean="0"/>
              <a:t>17</a:t>
            </a:fld>
            <a:endParaRPr lang="nl-NL"/>
          </a:p>
        </p:txBody>
      </p:sp>
    </p:spTree>
    <p:extLst>
      <p:ext uri="{BB962C8B-B14F-4D97-AF65-F5344CB8AC3E}">
        <p14:creationId xmlns:p14="http://schemas.microsoft.com/office/powerpoint/2010/main" val="3160050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B43E7-9B13-8AE9-2005-ECA3F77D1A1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9A09E85-204B-CDA8-A3FF-520F15D89D6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B083F42-5718-5835-2455-9BD4FB4B14A8}"/>
              </a:ext>
            </a:extLst>
          </p:cNvPr>
          <p:cNvSpPr>
            <a:spLocks noGrp="1"/>
          </p:cNvSpPr>
          <p:nvPr>
            <p:ph type="body" idx="1"/>
          </p:nvPr>
        </p:nvSpPr>
        <p:spPr/>
        <p:txBody>
          <a:bodyPr/>
          <a:lstStyle/>
          <a:p>
            <a:r>
              <a:rPr lang="nl-NL" sz="2800" b="1" u="none" dirty="0">
                <a:solidFill>
                  <a:srgbClr val="0563C1"/>
                </a:solidFill>
                <a:effectLst/>
                <a:latin typeface="Arial" panose="020B0604020202020204" pitchFamily="34" charset="0"/>
                <a:ea typeface="Calibri" panose="020F0502020204030204" pitchFamily="34" charset="0"/>
              </a:rPr>
              <a:t>35-45: Polarisatie en sociale media</a:t>
            </a:r>
          </a:p>
          <a:p>
            <a:endParaRPr lang="nl-NL" sz="2800" b="1" u="none" dirty="0">
              <a:solidFill>
                <a:srgbClr val="0563C1"/>
              </a:solidFill>
              <a:effectLst/>
              <a:latin typeface="Arial" panose="020B0604020202020204" pitchFamily="34" charset="0"/>
              <a:ea typeface="Calibri" panose="020F0502020204030204" pitchFamily="34" charset="0"/>
            </a:endParaRPr>
          </a:p>
          <a:p>
            <a:r>
              <a:rPr lang="nl-NL" sz="1800" u="none" dirty="0">
                <a:solidFill>
                  <a:srgbClr val="0563C1"/>
                </a:solidFill>
                <a:effectLst/>
                <a:latin typeface="Arial" panose="020B0604020202020204" pitchFamily="34" charset="0"/>
                <a:ea typeface="Calibri" panose="020F0502020204030204" pitchFamily="34" charset="0"/>
              </a:rPr>
              <a:t>Filterbubbels, sociale media fuiken en echokamers</a:t>
            </a:r>
          </a:p>
          <a:p>
            <a:endParaRPr lang="nl-NL" sz="1200" u="none" dirty="0">
              <a:solidFill>
                <a:srgbClr val="0563C1"/>
              </a:solidFill>
              <a:effectLst/>
              <a:latin typeface="Arial" panose="020B0604020202020204" pitchFamily="34" charset="0"/>
              <a:ea typeface="Calibri" panose="020F0502020204030204" pitchFamily="34" charset="0"/>
            </a:endParaRPr>
          </a:p>
          <a:p>
            <a:r>
              <a:rPr lang="nl-NL" dirty="0">
                <a:hlinkClick r:id="rId3"/>
              </a:rPr>
              <a:t>De invloed van media op polarisatie | Nederlands Jeugdinstituut</a:t>
            </a:r>
            <a:br>
              <a:rPr lang="nl-NL" dirty="0"/>
            </a:br>
            <a:r>
              <a:rPr lang="nl-NL" sz="1200" dirty="0">
                <a:effectLst/>
                <a:latin typeface="Calibri" panose="020F0502020204030204" pitchFamily="34" charset="0"/>
                <a:ea typeface="Calibri" panose="020F0502020204030204" pitchFamily="34" charset="0"/>
                <a:cs typeface="Arial" panose="020B0604020202020204" pitchFamily="34" charset="0"/>
              </a:rPr>
              <a:t>Verwey en Jonkers, 2023 (sociale mediafuik)</a:t>
            </a:r>
          </a:p>
          <a:p>
            <a:r>
              <a:rPr lang="nl-NL" dirty="0">
                <a:hlinkClick r:id="rId4"/>
              </a:rPr>
              <a:t>Wat is een echokamer? | Mediawijs</a:t>
            </a:r>
            <a:br>
              <a:rPr lang="nl-NL" dirty="0"/>
            </a:br>
            <a:r>
              <a:rPr lang="nl-NL" dirty="0">
                <a:hlinkClick r:id="rId5"/>
              </a:rPr>
              <a:t>Wat is een filterbubbel? - Mediawijsheid.nl</a:t>
            </a:r>
            <a:r>
              <a:rPr lang="nl-NL" dirty="0"/>
              <a:t> </a:t>
            </a:r>
            <a:br>
              <a:rPr lang="nl-NL" dirty="0"/>
            </a:br>
            <a:r>
              <a:rPr lang="nl-NL" dirty="0">
                <a:hlinkClick r:id="rId6"/>
              </a:rPr>
              <a:t>Wat is een filterbubbel? | Mediawijs</a:t>
            </a:r>
            <a:br>
              <a:rPr lang="nl-NL" dirty="0"/>
            </a:br>
            <a:r>
              <a:rPr lang="nl-NL" dirty="0">
                <a:hlinkClick r:id="rId7"/>
              </a:rPr>
              <a:t>Het Filterbubbel project - Pedagogiek in Diverse Samenlevingen - Universiteit Utrecht</a:t>
            </a:r>
            <a:br>
              <a:rPr lang="nl-NL" dirty="0"/>
            </a:br>
            <a:r>
              <a:rPr lang="en-US" b="0" i="0" dirty="0">
                <a:solidFill>
                  <a:srgbClr val="333333"/>
                </a:solidFill>
                <a:effectLst/>
                <a:latin typeface="Open Sans" panose="020B0606030504020204" pitchFamily="34" charset="0"/>
              </a:rPr>
              <a:t>de Groot, T., de Haan, M., &amp; van Dijken, M. (2023). Learning in and about a filtered universe: young people’s awareness and control of algorithms in social media. </a:t>
            </a:r>
            <a:r>
              <a:rPr lang="en-US" b="0" i="1" dirty="0">
                <a:solidFill>
                  <a:srgbClr val="333333"/>
                </a:solidFill>
                <a:effectLst/>
                <a:latin typeface="Open Sans" panose="020B0606030504020204" pitchFamily="34" charset="0"/>
              </a:rPr>
              <a:t>Learning, Media and Technology</a:t>
            </a:r>
            <a:r>
              <a:rPr lang="en-US" b="0" i="0" dirty="0">
                <a:solidFill>
                  <a:srgbClr val="333333"/>
                </a:solidFill>
                <a:effectLst/>
                <a:latin typeface="Open Sans" panose="020B0606030504020204" pitchFamily="34" charset="0"/>
              </a:rPr>
              <a:t>, </a:t>
            </a:r>
            <a:r>
              <a:rPr lang="en-US" b="0" i="1" dirty="0">
                <a:solidFill>
                  <a:srgbClr val="333333"/>
                </a:solidFill>
                <a:effectLst/>
                <a:latin typeface="Open Sans" panose="020B0606030504020204" pitchFamily="34" charset="0"/>
              </a:rPr>
              <a:t>48</a:t>
            </a:r>
            <a:r>
              <a:rPr lang="en-US" b="0" i="0" dirty="0">
                <a:solidFill>
                  <a:srgbClr val="333333"/>
                </a:solidFill>
                <a:effectLst/>
                <a:latin typeface="Open Sans" panose="020B0606030504020204" pitchFamily="34" charset="0"/>
              </a:rPr>
              <a:t>(4), 701–713. https://doi-org.utrechtuniversity.idm.oclc.org/10.1080/17439884.2023.2253730</a:t>
            </a:r>
            <a:br>
              <a:rPr lang="en-US" b="0" i="0" dirty="0">
                <a:solidFill>
                  <a:srgbClr val="333333"/>
                </a:solidFill>
                <a:effectLst/>
                <a:latin typeface="Open Sans" panose="020B0606030504020204" pitchFamily="34" charset="0"/>
              </a:rPr>
            </a:br>
            <a:r>
              <a:rPr lang="en-US" b="0" i="0" dirty="0">
                <a:solidFill>
                  <a:srgbClr val="222222"/>
                </a:solidFill>
                <a:effectLst/>
                <a:latin typeface="Arial" panose="020B0604020202020204" pitchFamily="34" charset="0"/>
              </a:rPr>
              <a:t>Pariser, E. (2011). </a:t>
            </a:r>
            <a:r>
              <a:rPr lang="en-US" b="0" i="1" dirty="0">
                <a:solidFill>
                  <a:srgbClr val="222222"/>
                </a:solidFill>
                <a:effectLst/>
                <a:latin typeface="Arial" panose="020B0604020202020204" pitchFamily="34" charset="0"/>
              </a:rPr>
              <a:t>The filter bubble: What the Internet is hiding from you</a:t>
            </a:r>
            <a:r>
              <a:rPr lang="en-US" b="0" i="0" dirty="0">
                <a:solidFill>
                  <a:srgbClr val="222222"/>
                </a:solidFill>
                <a:effectLst/>
                <a:latin typeface="Arial" panose="020B0604020202020204" pitchFamily="34" charset="0"/>
              </a:rPr>
              <a:t>. penguin UK.</a:t>
            </a:r>
            <a:endParaRPr lang="nl-NL" dirty="0"/>
          </a:p>
        </p:txBody>
      </p:sp>
      <p:sp>
        <p:nvSpPr>
          <p:cNvPr id="4" name="Tijdelijke aanduiding voor dianummer 3">
            <a:extLst>
              <a:ext uri="{FF2B5EF4-FFF2-40B4-BE49-F238E27FC236}">
                <a16:creationId xmlns:a16="http://schemas.microsoft.com/office/drawing/2014/main" id="{1E4C2DE5-CEDA-9DFD-5277-75844846BB02}"/>
              </a:ext>
            </a:extLst>
          </p:cNvPr>
          <p:cNvSpPr>
            <a:spLocks noGrp="1"/>
          </p:cNvSpPr>
          <p:nvPr>
            <p:ph type="sldNum" sz="quarter" idx="5"/>
          </p:nvPr>
        </p:nvSpPr>
        <p:spPr/>
        <p:txBody>
          <a:bodyPr/>
          <a:lstStyle/>
          <a:p>
            <a:fld id="{D42DF4A1-6D29-43EB-A233-B5D8DD01414B}" type="slidenum">
              <a:rPr lang="nl-NL" smtClean="0"/>
              <a:t>18</a:t>
            </a:fld>
            <a:endParaRPr lang="nl-NL"/>
          </a:p>
        </p:txBody>
      </p:sp>
    </p:spTree>
    <p:extLst>
      <p:ext uri="{BB962C8B-B14F-4D97-AF65-F5344CB8AC3E}">
        <p14:creationId xmlns:p14="http://schemas.microsoft.com/office/powerpoint/2010/main" val="4019012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DA12-5725-0DC7-F3DA-EDB032DFA7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F1DD1C-1749-767C-0920-9E5861BC78F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1077BB-67C0-5D96-1E9D-331C0908DB90}"/>
              </a:ext>
            </a:extLst>
          </p:cNvPr>
          <p:cNvSpPr>
            <a:spLocks noGrp="1"/>
          </p:cNvSpPr>
          <p:nvPr>
            <p:ph type="body" idx="1"/>
          </p:nvPr>
        </p:nvSpPr>
        <p:spPr/>
        <p:txBody>
          <a:bodyPr/>
          <a:lstStyle/>
          <a:p>
            <a:r>
              <a:rPr lang="nl-NL" sz="2800" b="1" u="none" dirty="0">
                <a:solidFill>
                  <a:srgbClr val="0563C1"/>
                </a:solidFill>
                <a:effectLst/>
                <a:latin typeface="Arial" panose="020B0604020202020204" pitchFamily="34" charset="0"/>
                <a:ea typeface="Calibri" panose="020F0502020204030204" pitchFamily="34" charset="0"/>
              </a:rPr>
              <a:t>35-45: Polarisatie en sociale media</a:t>
            </a:r>
          </a:p>
          <a:p>
            <a:endParaRPr lang="nl-NL" sz="2800" b="1" u="none" dirty="0">
              <a:solidFill>
                <a:srgbClr val="0563C1"/>
              </a:solidFill>
              <a:effectLst/>
              <a:latin typeface="Arial" panose="020B0604020202020204" pitchFamily="34" charset="0"/>
              <a:ea typeface="Calibri" panose="020F0502020204030204" pitchFamily="34" charset="0"/>
            </a:endParaRPr>
          </a:p>
          <a:p>
            <a:r>
              <a:rPr lang="nl-NL" sz="1800" u="none" dirty="0">
                <a:solidFill>
                  <a:srgbClr val="0563C1"/>
                </a:solidFill>
                <a:effectLst/>
                <a:latin typeface="Arial" panose="020B0604020202020204" pitchFamily="34" charset="0"/>
                <a:ea typeface="Calibri" panose="020F0502020204030204" pitchFamily="34" charset="0"/>
              </a:rPr>
              <a:t>Rol van emotie</a:t>
            </a:r>
          </a:p>
          <a:p>
            <a:endParaRPr lang="nl-NL" sz="1800" u="none" dirty="0">
              <a:solidFill>
                <a:srgbClr val="0563C1"/>
              </a:solidFill>
              <a:effectLst/>
              <a:latin typeface="Arial" panose="020B0604020202020204" pitchFamily="34" charset="0"/>
              <a:ea typeface="Calibri" panose="020F0502020204030204" pitchFamily="34" charset="0"/>
            </a:endParaRPr>
          </a:p>
          <a:p>
            <a:r>
              <a:rPr lang="en-US" sz="1800" u="none" dirty="0">
                <a:solidFill>
                  <a:srgbClr val="0563C1"/>
                </a:solidFill>
                <a:effectLst/>
                <a:latin typeface="Arial" panose="020B0604020202020204" pitchFamily="34" charset="0"/>
                <a:ea typeface="Calibri" panose="020F0502020204030204" pitchFamily="34" charset="0"/>
              </a:rPr>
              <a:t>William Davies (2018) Nervous States - How Feeling Took Over the World</a:t>
            </a:r>
            <a:endParaRPr lang="nl-NL" sz="1800" u="none" dirty="0">
              <a:solidFill>
                <a:srgbClr val="0563C1"/>
              </a:solidFill>
              <a:effectLst/>
              <a:latin typeface="Arial" panose="020B0604020202020204" pitchFamily="34" charset="0"/>
              <a:ea typeface="Calibri" panose="020F0502020204030204" pitchFamily="34" charset="0"/>
            </a:endParaRPr>
          </a:p>
        </p:txBody>
      </p:sp>
      <p:sp>
        <p:nvSpPr>
          <p:cNvPr id="4" name="Tijdelijke aanduiding voor dianummer 3">
            <a:extLst>
              <a:ext uri="{FF2B5EF4-FFF2-40B4-BE49-F238E27FC236}">
                <a16:creationId xmlns:a16="http://schemas.microsoft.com/office/drawing/2014/main" id="{289792A7-AFF8-452B-5D10-3513BCD07F9F}"/>
              </a:ext>
            </a:extLst>
          </p:cNvPr>
          <p:cNvSpPr>
            <a:spLocks noGrp="1"/>
          </p:cNvSpPr>
          <p:nvPr>
            <p:ph type="sldNum" sz="quarter" idx="5"/>
          </p:nvPr>
        </p:nvSpPr>
        <p:spPr/>
        <p:txBody>
          <a:bodyPr/>
          <a:lstStyle/>
          <a:p>
            <a:fld id="{D42DF4A1-6D29-43EB-A233-B5D8DD01414B}" type="slidenum">
              <a:rPr lang="nl-NL" smtClean="0"/>
              <a:t>19</a:t>
            </a:fld>
            <a:endParaRPr lang="nl-NL"/>
          </a:p>
        </p:txBody>
      </p:sp>
    </p:spTree>
    <p:extLst>
      <p:ext uri="{BB962C8B-B14F-4D97-AF65-F5344CB8AC3E}">
        <p14:creationId xmlns:p14="http://schemas.microsoft.com/office/powerpoint/2010/main" val="138330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35-45: Polarisatie en sociale media</a:t>
            </a:r>
          </a:p>
          <a:p>
            <a:endParaRPr lang="nl-NL" sz="1200" u="none" dirty="0">
              <a:solidFill>
                <a:srgbClr val="0563C1"/>
              </a:solidFill>
              <a:effectLst/>
              <a:latin typeface="Arial" panose="020B0604020202020204" pitchFamily="34" charset="0"/>
              <a:ea typeface="Calibri" panose="020F0502020204030204" pitchFamily="34" charset="0"/>
            </a:endParaRPr>
          </a:p>
          <a:p>
            <a:r>
              <a:rPr lang="nl-NL" sz="1200" u="none" dirty="0">
                <a:solidFill>
                  <a:srgbClr val="0563C1"/>
                </a:solidFill>
                <a:effectLst/>
                <a:latin typeface="Arial" panose="020B0604020202020204" pitchFamily="34" charset="0"/>
                <a:ea typeface="Calibri" panose="020F0502020204030204" pitchFamily="34" charset="0"/>
              </a:rPr>
              <a:t>-Koppeling sociaal werk (rol en vraagstukken)</a:t>
            </a:r>
            <a:endParaRPr lang="nl-NL" dirty="0"/>
          </a:p>
        </p:txBody>
      </p:sp>
      <p:sp>
        <p:nvSpPr>
          <p:cNvPr id="4" name="Tijdelijke aanduiding voor dianummer 3"/>
          <p:cNvSpPr>
            <a:spLocks noGrp="1"/>
          </p:cNvSpPr>
          <p:nvPr>
            <p:ph type="sldNum" sz="quarter" idx="5"/>
          </p:nvPr>
        </p:nvSpPr>
        <p:spPr/>
        <p:txBody>
          <a:bodyPr/>
          <a:lstStyle/>
          <a:p>
            <a:fld id="{D42DF4A1-6D29-43EB-A233-B5D8DD01414B}" type="slidenum">
              <a:rPr lang="nl-NL" smtClean="0"/>
              <a:t>20</a:t>
            </a:fld>
            <a:endParaRPr lang="nl-NL"/>
          </a:p>
        </p:txBody>
      </p:sp>
    </p:spTree>
    <p:extLst>
      <p:ext uri="{BB962C8B-B14F-4D97-AF65-F5344CB8AC3E}">
        <p14:creationId xmlns:p14="http://schemas.microsoft.com/office/powerpoint/2010/main" val="3661255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60172-5A7E-AA90-889B-EE9B7BF965A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8BB433F-F6EE-B933-4EB1-CD6D89F499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C33376-8528-C235-2194-4016FCA7177F}"/>
              </a:ext>
            </a:extLst>
          </p:cNvPr>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35-45: Polarisatie en sociale media</a:t>
            </a:r>
          </a:p>
          <a:p>
            <a:endParaRPr lang="nl-NL" sz="1200" u="none" dirty="0">
              <a:solidFill>
                <a:srgbClr val="0563C1"/>
              </a:solidFill>
              <a:effectLst/>
              <a:latin typeface="Arial" panose="020B0604020202020204" pitchFamily="34" charset="0"/>
              <a:ea typeface="Calibri" panose="020F0502020204030204" pitchFamily="34" charset="0"/>
            </a:endParaRPr>
          </a:p>
          <a:p>
            <a:r>
              <a:rPr lang="nl-NL" sz="1200" u="none" dirty="0">
                <a:solidFill>
                  <a:srgbClr val="0563C1"/>
                </a:solidFill>
                <a:effectLst/>
                <a:latin typeface="Arial" panose="020B0604020202020204" pitchFamily="34" charset="0"/>
                <a:ea typeface="Calibri" panose="020F0502020204030204" pitchFamily="34" charset="0"/>
              </a:rPr>
              <a:t>-Koppeling sociaal werk (rol en vraagstukken)</a:t>
            </a:r>
          </a:p>
          <a:p>
            <a:endParaRPr lang="nl-NL" sz="1200" u="none" dirty="0">
              <a:solidFill>
                <a:srgbClr val="0563C1"/>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Calibri" panose="020F0502020204030204" pitchFamily="34" charset="0"/>
                <a:ea typeface="Calibri" panose="020F0502020204030204" pitchFamily="34" charset="0"/>
                <a:cs typeface="Calibri" panose="020F0502020204030204" pitchFamily="34" charset="0"/>
              </a:rPr>
              <a:t>Onderwijs, S. H. S. A. (2008). Vele takken, één stam; kader voor de hoger sociaal-agogische opleidingen. </a:t>
            </a:r>
            <a:r>
              <a:rPr lang="nl-NL" sz="1200" i="1" dirty="0">
                <a:latin typeface="Calibri" panose="020F0502020204030204" pitchFamily="34" charset="0"/>
                <a:ea typeface="Calibri" panose="020F0502020204030204" pitchFamily="34" charset="0"/>
                <a:cs typeface="Calibri" panose="020F0502020204030204" pitchFamily="34" charset="0"/>
              </a:rPr>
              <a:t>SWP Amsterdam</a:t>
            </a:r>
            <a:r>
              <a:rPr lang="nl-NL" sz="1200" dirty="0">
                <a:latin typeface="Calibri" panose="020F0502020204030204" pitchFamily="34" charset="0"/>
                <a:ea typeface="Calibri" panose="020F0502020204030204" pitchFamily="34" charset="0"/>
                <a:cs typeface="Calibri" panose="020F0502020204030204" pitchFamily="34" charset="0"/>
              </a:rPr>
              <a:t>.</a:t>
            </a:r>
            <a:endParaRPr lang="nl-NL" dirty="0"/>
          </a:p>
        </p:txBody>
      </p:sp>
      <p:sp>
        <p:nvSpPr>
          <p:cNvPr id="4" name="Tijdelijke aanduiding voor dianummer 3">
            <a:extLst>
              <a:ext uri="{FF2B5EF4-FFF2-40B4-BE49-F238E27FC236}">
                <a16:creationId xmlns:a16="http://schemas.microsoft.com/office/drawing/2014/main" id="{B448A065-9AF9-02D3-F563-5244C4C80F7F}"/>
              </a:ext>
            </a:extLst>
          </p:cNvPr>
          <p:cNvSpPr>
            <a:spLocks noGrp="1"/>
          </p:cNvSpPr>
          <p:nvPr>
            <p:ph type="sldNum" sz="quarter" idx="5"/>
          </p:nvPr>
        </p:nvSpPr>
        <p:spPr/>
        <p:txBody>
          <a:bodyPr/>
          <a:lstStyle/>
          <a:p>
            <a:fld id="{A939B97C-E973-4DDB-9CA9-D5F0763728BE}" type="slidenum">
              <a:rPr lang="nl-NL" smtClean="0"/>
              <a:t>21</a:t>
            </a:fld>
            <a:endParaRPr lang="nl-NL"/>
          </a:p>
        </p:txBody>
      </p:sp>
    </p:spTree>
    <p:extLst>
      <p:ext uri="{BB962C8B-B14F-4D97-AF65-F5344CB8AC3E}">
        <p14:creationId xmlns:p14="http://schemas.microsoft.com/office/powerpoint/2010/main" val="56765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10-20: bespreken introductieopdracht </a:t>
            </a:r>
            <a:r>
              <a:rPr lang="nl-NL" sz="1800" u="none" dirty="0">
                <a:solidFill>
                  <a:srgbClr val="0563C1"/>
                </a:solidFill>
                <a:effectLst/>
                <a:latin typeface="Arial" panose="020B0604020202020204" pitchFamily="34" charset="0"/>
                <a:ea typeface="Calibri" panose="020F0502020204030204" pitchFamily="34" charset="0"/>
              </a:rPr>
              <a:t>filterbubbels (groepjes of klassikaal)</a:t>
            </a:r>
            <a:br>
              <a:rPr lang="nl-NL" sz="1800" u="none" dirty="0">
                <a:solidFill>
                  <a:srgbClr val="0563C1"/>
                </a:solidFill>
                <a:effectLst/>
                <a:latin typeface="Arial" panose="020B0604020202020204" pitchFamily="34" charset="0"/>
                <a:ea typeface="Calibri" panose="020F0502020204030204" pitchFamily="34" charset="0"/>
              </a:rPr>
            </a:br>
            <a:br>
              <a:rPr lang="nl-NL" sz="1800" u="none" dirty="0">
                <a:solidFill>
                  <a:srgbClr val="0563C1"/>
                </a:solidFill>
                <a:effectLst/>
                <a:latin typeface="Arial" panose="020B0604020202020204" pitchFamily="34" charset="0"/>
                <a:ea typeface="Calibri" panose="020F0502020204030204" pitchFamily="34" charset="0"/>
              </a:rPr>
            </a:br>
            <a:r>
              <a:rPr lang="nl-NL" sz="1800" u="none" dirty="0">
                <a:solidFill>
                  <a:srgbClr val="0563C1"/>
                </a:solidFill>
                <a:effectLst/>
                <a:latin typeface="Arial" panose="020B0604020202020204" pitchFamily="34" charset="0"/>
                <a:ea typeface="Calibri" panose="020F0502020204030204" pitchFamily="34" charset="0"/>
              </a:rPr>
              <a:t>Dit betreft het bespreken van de openingsopdracht. Bedenk zelf of je dit in groepjes van +-4 studenten laat bespreken of het klassikaal aanpakt.</a:t>
            </a:r>
            <a:br>
              <a:rPr lang="nl-NL" sz="1800" u="none" dirty="0">
                <a:solidFill>
                  <a:srgbClr val="0563C1"/>
                </a:solidFill>
                <a:effectLst/>
                <a:latin typeface="Arial" panose="020B0604020202020204" pitchFamily="34" charset="0"/>
                <a:ea typeface="Calibri" panose="020F0502020204030204" pitchFamily="34" charset="0"/>
              </a:rPr>
            </a:br>
            <a:br>
              <a:rPr lang="nl-NL" sz="1800" u="none" dirty="0">
                <a:solidFill>
                  <a:srgbClr val="0563C1"/>
                </a:solidFill>
                <a:effectLst/>
                <a:latin typeface="Arial" panose="020B0604020202020204" pitchFamily="34" charset="0"/>
                <a:ea typeface="Calibri" panose="020F0502020204030204" pitchFamily="34" charset="0"/>
              </a:rPr>
            </a:br>
            <a:r>
              <a:rPr lang="nl-NL" sz="1800" u="none" dirty="0">
                <a:solidFill>
                  <a:srgbClr val="0563C1"/>
                </a:solidFill>
                <a:effectLst/>
                <a:latin typeface="Arial" panose="020B0604020202020204" pitchFamily="34" charset="0"/>
                <a:ea typeface="Calibri" panose="020F0502020204030204" pitchFamily="34" charset="0"/>
              </a:rPr>
              <a:t>Dit betreft een opstartopdracht om studenten/leerlingen bewust te maken van mogelijke bubbels waar ze in zitten. Herkennen ze dit al? Zijn ze bewust van de onderliggende selectieprocessen binnen algoritmes die deze bubbels sturen en diens eigen invloed erop? Welke vragen spelen er bij de studenten? De ‘praatbubbels’ zijn mogelijk gespreksonderwerpen – het doel hier betreft het kennismaken met het begrip van bubbels en herkennen hiervan in de eigen digitale leefwereld.</a:t>
            </a:r>
            <a:br>
              <a:rPr lang="nl-NL" sz="1800" u="none" dirty="0">
                <a:solidFill>
                  <a:srgbClr val="0563C1"/>
                </a:solidFill>
                <a:effectLst/>
                <a:latin typeface="Arial" panose="020B0604020202020204" pitchFamily="34" charset="0"/>
                <a:ea typeface="Calibri" panose="020F0502020204030204" pitchFamily="34" charset="0"/>
              </a:rPr>
            </a:br>
            <a:br>
              <a:rPr lang="nl-NL" sz="1800" u="none" dirty="0">
                <a:solidFill>
                  <a:srgbClr val="0563C1"/>
                </a:solidFill>
                <a:effectLst/>
                <a:latin typeface="Arial" panose="020B0604020202020204" pitchFamily="34" charset="0"/>
                <a:ea typeface="Calibri" panose="020F0502020204030204" pitchFamily="34" charset="0"/>
              </a:rPr>
            </a:br>
            <a:r>
              <a:rPr lang="nl-NL" dirty="0">
                <a:hlinkClick r:id="rId3"/>
              </a:rPr>
              <a:t>Filterbubbel » Gepersonaliseerde zoekresultaten, handig of risico?</a:t>
            </a:r>
            <a:br>
              <a:rPr lang="nl-NL" dirty="0"/>
            </a:br>
            <a:r>
              <a:rPr lang="en-US" b="0" i="0" dirty="0">
                <a:solidFill>
                  <a:srgbClr val="222222"/>
                </a:solidFill>
                <a:effectLst/>
                <a:latin typeface="Arial" panose="020B0604020202020204" pitchFamily="34" charset="0"/>
              </a:rPr>
              <a:t>de Groot, T., de Haan, M., &amp; van Dijken, M. (2023). Learning in and about a filtered universe: young people’s awareness and control of algorithms in social media. </a:t>
            </a:r>
            <a:r>
              <a:rPr lang="en-US" b="0" i="1" dirty="0">
                <a:solidFill>
                  <a:srgbClr val="222222"/>
                </a:solidFill>
                <a:effectLst/>
                <a:latin typeface="Arial" panose="020B0604020202020204" pitchFamily="34" charset="0"/>
              </a:rPr>
              <a:t>Learning, Media and Technology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48</a:t>
            </a:r>
            <a:r>
              <a:rPr lang="en-US" b="0" i="0" dirty="0">
                <a:solidFill>
                  <a:srgbClr val="222222"/>
                </a:solidFill>
                <a:effectLst/>
                <a:latin typeface="Arial" panose="020B0604020202020204" pitchFamily="34" charset="0"/>
              </a:rPr>
              <a:t>(4), 701-713.</a:t>
            </a:r>
            <a:endParaRPr lang="nl-NL" u="none" dirty="0"/>
          </a:p>
        </p:txBody>
      </p:sp>
      <p:sp>
        <p:nvSpPr>
          <p:cNvPr id="4" name="Tijdelijke aanduiding voor dianummer 3"/>
          <p:cNvSpPr>
            <a:spLocks noGrp="1"/>
          </p:cNvSpPr>
          <p:nvPr>
            <p:ph type="sldNum" sz="quarter" idx="5"/>
          </p:nvPr>
        </p:nvSpPr>
        <p:spPr/>
        <p:txBody>
          <a:bodyPr/>
          <a:lstStyle/>
          <a:p>
            <a:fld id="{A939B97C-E973-4DDB-9CA9-D5F0763728BE}" type="slidenum">
              <a:rPr lang="nl-NL" smtClean="0"/>
              <a:t>4</a:t>
            </a:fld>
            <a:endParaRPr lang="nl-NL"/>
          </a:p>
        </p:txBody>
      </p:sp>
    </p:spTree>
    <p:extLst>
      <p:ext uri="{BB962C8B-B14F-4D97-AF65-F5344CB8AC3E}">
        <p14:creationId xmlns:p14="http://schemas.microsoft.com/office/powerpoint/2010/main" val="221498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2FD47-ACB9-C48D-7287-7A737860EC4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D6184B-226B-1292-E1FB-353746611CE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17A11E8-DA38-9FEB-22CF-E4C08E802D55}"/>
              </a:ext>
            </a:extLst>
          </p:cNvPr>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35-45: Polarisatie en sociale media</a:t>
            </a:r>
          </a:p>
          <a:p>
            <a:endParaRPr lang="nl-NL" sz="1200" u="none" dirty="0">
              <a:solidFill>
                <a:srgbClr val="0563C1"/>
              </a:solidFill>
              <a:effectLst/>
              <a:latin typeface="Arial" panose="020B0604020202020204" pitchFamily="34" charset="0"/>
              <a:ea typeface="Calibri" panose="020F0502020204030204" pitchFamily="34" charset="0"/>
            </a:endParaRPr>
          </a:p>
          <a:p>
            <a:r>
              <a:rPr lang="nl-NL" sz="1200" u="none" dirty="0">
                <a:solidFill>
                  <a:srgbClr val="0563C1"/>
                </a:solidFill>
                <a:effectLst/>
                <a:latin typeface="Arial" panose="020B0604020202020204" pitchFamily="34" charset="0"/>
                <a:ea typeface="Calibri" panose="020F0502020204030204" pitchFamily="34" charset="0"/>
              </a:rPr>
              <a:t>-Koppeling sociaal werk (rol en vraagstukken)</a:t>
            </a:r>
          </a:p>
          <a:p>
            <a:endParaRPr lang="nl-NL" sz="1200" u="none" dirty="0">
              <a:solidFill>
                <a:srgbClr val="0563C1"/>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Calibri" panose="020F0502020204030204" pitchFamily="34" charset="0"/>
                <a:ea typeface="Calibri" panose="020F0502020204030204" pitchFamily="34" charset="0"/>
                <a:cs typeface="Calibri" panose="020F0502020204030204" pitchFamily="34" charset="0"/>
              </a:rPr>
              <a:t>Onderwijs, S. H. S. A. (2008). Vele takken, één stam; kader voor de hoger sociaal-agogische opleidingen. </a:t>
            </a:r>
            <a:r>
              <a:rPr lang="nl-NL" sz="1200" i="1" dirty="0">
                <a:latin typeface="Calibri" panose="020F0502020204030204" pitchFamily="34" charset="0"/>
                <a:ea typeface="Calibri" panose="020F0502020204030204" pitchFamily="34" charset="0"/>
                <a:cs typeface="Calibri" panose="020F0502020204030204" pitchFamily="34" charset="0"/>
              </a:rPr>
              <a:t>SWP Amsterdam</a:t>
            </a:r>
            <a:r>
              <a:rPr lang="nl-NL" sz="1200" dirty="0">
                <a:latin typeface="Calibri" panose="020F0502020204030204" pitchFamily="34" charset="0"/>
                <a:ea typeface="Calibri" panose="020F0502020204030204" pitchFamily="34" charset="0"/>
                <a:cs typeface="Calibri" panose="020F0502020204030204" pitchFamily="34" charset="0"/>
              </a:rPr>
              <a:t>.</a:t>
            </a:r>
            <a:endParaRPr lang="nl-NL" dirty="0"/>
          </a:p>
        </p:txBody>
      </p:sp>
      <p:sp>
        <p:nvSpPr>
          <p:cNvPr id="4" name="Tijdelijke aanduiding voor dianummer 3">
            <a:extLst>
              <a:ext uri="{FF2B5EF4-FFF2-40B4-BE49-F238E27FC236}">
                <a16:creationId xmlns:a16="http://schemas.microsoft.com/office/drawing/2014/main" id="{F48E01C3-6523-7D31-C2DF-F8D3E0A50B5D}"/>
              </a:ext>
            </a:extLst>
          </p:cNvPr>
          <p:cNvSpPr>
            <a:spLocks noGrp="1"/>
          </p:cNvSpPr>
          <p:nvPr>
            <p:ph type="sldNum" sz="quarter" idx="5"/>
          </p:nvPr>
        </p:nvSpPr>
        <p:spPr/>
        <p:txBody>
          <a:bodyPr/>
          <a:lstStyle/>
          <a:p>
            <a:fld id="{A939B97C-E973-4DDB-9CA9-D5F0763728BE}" type="slidenum">
              <a:rPr lang="nl-NL" smtClean="0"/>
              <a:t>22</a:t>
            </a:fld>
            <a:endParaRPr lang="nl-NL"/>
          </a:p>
        </p:txBody>
      </p:sp>
    </p:spTree>
    <p:extLst>
      <p:ext uri="{BB962C8B-B14F-4D97-AF65-F5344CB8AC3E}">
        <p14:creationId xmlns:p14="http://schemas.microsoft.com/office/powerpoint/2010/main" val="1284192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D4568-952E-3040-2746-6F212C962D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AF0437-A8C6-F303-3FAD-794478CA079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41697F0-EC84-F884-81D7-A4A2C8471C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u="none" dirty="0">
                <a:solidFill>
                  <a:srgbClr val="0563C1"/>
                </a:solidFill>
                <a:effectLst/>
                <a:latin typeface="Arial" panose="020B0604020202020204" pitchFamily="34" charset="0"/>
                <a:ea typeface="Calibri" panose="020F0502020204030204" pitchFamily="34" charset="0"/>
              </a:rPr>
              <a:t>45-75: Toepassingsopdracht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u="none" dirty="0">
              <a:solidFill>
                <a:srgbClr val="0563C1"/>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u="none" dirty="0">
                <a:solidFill>
                  <a:srgbClr val="0563C1"/>
                </a:solidFill>
                <a:effectLst/>
                <a:latin typeface="Arial" panose="020B0604020202020204" pitchFamily="34" charset="0"/>
                <a:ea typeface="Calibri" panose="020F0502020204030204" pitchFamily="34" charset="0"/>
              </a:rPr>
              <a:t>Eerst individueel, dan bespreken in duo’s of groepjes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u="none" dirty="0">
                <a:solidFill>
                  <a:srgbClr val="0563C1"/>
                </a:solidFill>
                <a:effectLst/>
                <a:latin typeface="Arial" panose="020B0604020202020204" pitchFamily="34" charset="0"/>
                <a:ea typeface="Calibri" panose="020F0502020204030204" pitchFamily="34" charset="0"/>
              </a:rPr>
              <a:t>Bereid studenten voor op huiswerkopdracht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E85876D6-E5D7-2ACA-4471-C211CDD0A425}"/>
              </a:ext>
            </a:extLst>
          </p:cNvPr>
          <p:cNvSpPr>
            <a:spLocks noGrp="1"/>
          </p:cNvSpPr>
          <p:nvPr>
            <p:ph type="sldNum" sz="quarter" idx="5"/>
          </p:nvPr>
        </p:nvSpPr>
        <p:spPr/>
        <p:txBody>
          <a:bodyPr/>
          <a:lstStyle/>
          <a:p>
            <a:fld id="{D42DF4A1-6D29-43EB-A233-B5D8DD01414B}" type="slidenum">
              <a:rPr lang="nl-NL" smtClean="0"/>
              <a:t>23</a:t>
            </a:fld>
            <a:endParaRPr lang="nl-NL"/>
          </a:p>
        </p:txBody>
      </p:sp>
    </p:spTree>
    <p:extLst>
      <p:ext uri="{BB962C8B-B14F-4D97-AF65-F5344CB8AC3E}">
        <p14:creationId xmlns:p14="http://schemas.microsoft.com/office/powerpoint/2010/main" val="4214600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F24BD-BBD5-4B0E-6774-E97AB3A9DA3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46A0B8E-41B9-C912-635B-4F6E63553E4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EEC7E27-A0EE-0F4D-4B86-8D1F1A906F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u="none" dirty="0">
                <a:solidFill>
                  <a:srgbClr val="0563C1"/>
                </a:solidFill>
                <a:effectLst/>
                <a:latin typeface="Arial" panose="020B0604020202020204" pitchFamily="34" charset="0"/>
                <a:ea typeface="Calibri" panose="020F0502020204030204" pitchFamily="34" charset="0"/>
              </a:rPr>
              <a:t>45-75: Toepassingsopdracht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u="none" dirty="0">
              <a:solidFill>
                <a:srgbClr val="0563C1"/>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u="none" dirty="0">
                <a:solidFill>
                  <a:srgbClr val="0563C1"/>
                </a:solidFill>
                <a:effectLst/>
                <a:latin typeface="Arial" panose="020B0604020202020204" pitchFamily="34" charset="0"/>
                <a:ea typeface="Calibri" panose="020F0502020204030204" pitchFamily="34" charset="0"/>
              </a:rPr>
              <a:t>Eerst individueel, dan bespreken in duo’s of groepjes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u="none" dirty="0">
                <a:solidFill>
                  <a:srgbClr val="0563C1"/>
                </a:solidFill>
                <a:effectLst/>
                <a:latin typeface="Arial" panose="020B0604020202020204" pitchFamily="34" charset="0"/>
                <a:ea typeface="Calibri" panose="020F0502020204030204" pitchFamily="34" charset="0"/>
              </a:rPr>
              <a:t>Bereid studenten voor op huiswerkopdracht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34DC606B-0B68-2DBF-8689-525C32D226DD}"/>
              </a:ext>
            </a:extLst>
          </p:cNvPr>
          <p:cNvSpPr>
            <a:spLocks noGrp="1"/>
          </p:cNvSpPr>
          <p:nvPr>
            <p:ph type="sldNum" sz="quarter" idx="5"/>
          </p:nvPr>
        </p:nvSpPr>
        <p:spPr/>
        <p:txBody>
          <a:bodyPr/>
          <a:lstStyle/>
          <a:p>
            <a:fld id="{D42DF4A1-6D29-43EB-A233-B5D8DD01414B}" type="slidenum">
              <a:rPr lang="nl-NL" smtClean="0"/>
              <a:t>24</a:t>
            </a:fld>
            <a:endParaRPr lang="nl-NL"/>
          </a:p>
        </p:txBody>
      </p:sp>
    </p:spTree>
    <p:extLst>
      <p:ext uri="{BB962C8B-B14F-4D97-AF65-F5344CB8AC3E}">
        <p14:creationId xmlns:p14="http://schemas.microsoft.com/office/powerpoint/2010/main" val="3571228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4A436-C109-AB3B-0DFA-690D36AEC10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897C22-55FE-878E-5B7F-60B1B623E3B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9D0C4C-D3C1-BC78-7530-559B067F10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u="none" dirty="0">
                <a:solidFill>
                  <a:srgbClr val="0563C1"/>
                </a:solidFill>
                <a:effectLst/>
                <a:latin typeface="Arial" panose="020B0604020202020204" pitchFamily="34" charset="0"/>
                <a:ea typeface="Calibri" panose="020F0502020204030204" pitchFamily="34" charset="0"/>
              </a:rPr>
              <a:t>75-80: Plenaire terugkoppeling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u="none" dirty="0">
              <a:solidFill>
                <a:srgbClr val="0563C1"/>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u="none" dirty="0">
                <a:solidFill>
                  <a:srgbClr val="0563C1"/>
                </a:solidFill>
                <a:effectLst/>
                <a:latin typeface="Arial" panose="020B0604020202020204" pitchFamily="34" charset="0"/>
                <a:ea typeface="Calibri" panose="020F0502020204030204" pitchFamily="34" charset="0"/>
              </a:rPr>
              <a:t>Korte </a:t>
            </a:r>
            <a:r>
              <a:rPr lang="nl-NL" sz="1200" b="0" u="none" dirty="0" err="1">
                <a:solidFill>
                  <a:srgbClr val="0563C1"/>
                </a:solidFill>
                <a:effectLst/>
                <a:latin typeface="Arial" panose="020B0604020202020204" pitchFamily="34" charset="0"/>
                <a:ea typeface="Calibri" panose="020F0502020204030204" pitchFamily="34" charset="0"/>
              </a:rPr>
              <a:t>pitches</a:t>
            </a:r>
            <a:r>
              <a:rPr lang="nl-NL" sz="1200" b="0" u="none" dirty="0">
                <a:solidFill>
                  <a:srgbClr val="0563C1"/>
                </a:solidFill>
                <a:effectLst/>
                <a:latin typeface="Arial" panose="020B0604020202020204" pitchFamily="34" charset="0"/>
                <a:ea typeface="Calibri" panose="020F0502020204030204" pitchFamily="34" charset="0"/>
              </a:rPr>
              <a:t> en bespreking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u="none" dirty="0">
                <a:solidFill>
                  <a:srgbClr val="0563C1"/>
                </a:solidFill>
                <a:effectLst/>
                <a:latin typeface="Arial" panose="020B0604020202020204" pitchFamily="34" charset="0"/>
                <a:ea typeface="Calibri" panose="020F0502020204030204" pitchFamily="34" charset="0"/>
              </a:rPr>
              <a:t>2-3 studenten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670874C6-16C9-95DE-BF94-58472CC3D47D}"/>
              </a:ext>
            </a:extLst>
          </p:cNvPr>
          <p:cNvSpPr>
            <a:spLocks noGrp="1"/>
          </p:cNvSpPr>
          <p:nvPr>
            <p:ph type="sldNum" sz="quarter" idx="5"/>
          </p:nvPr>
        </p:nvSpPr>
        <p:spPr/>
        <p:txBody>
          <a:bodyPr/>
          <a:lstStyle/>
          <a:p>
            <a:fld id="{D42DF4A1-6D29-43EB-A233-B5D8DD01414B}" type="slidenum">
              <a:rPr lang="nl-NL" smtClean="0"/>
              <a:t>25</a:t>
            </a:fld>
            <a:endParaRPr lang="nl-NL"/>
          </a:p>
        </p:txBody>
      </p:sp>
    </p:spTree>
    <p:extLst>
      <p:ext uri="{BB962C8B-B14F-4D97-AF65-F5344CB8AC3E}">
        <p14:creationId xmlns:p14="http://schemas.microsoft.com/office/powerpoint/2010/main" val="2414179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E3BD1-7101-40CD-D3D6-8E68A5D9120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26A705F-D5DE-19BD-1EF3-56079306CA2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D866668-6116-C766-C30A-CEAE2A0E6B5A}"/>
              </a:ext>
            </a:extLst>
          </p:cNvPr>
          <p:cNvSpPr>
            <a:spLocks noGrp="1"/>
          </p:cNvSpPr>
          <p:nvPr>
            <p:ph type="body" idx="1"/>
          </p:nvPr>
        </p:nvSpPr>
        <p:spPr/>
        <p:txBody>
          <a:bodyPr/>
          <a:lstStyle/>
          <a:p>
            <a:r>
              <a:rPr lang="nl-NL" sz="1000" b="1" kern="1200" dirty="0">
                <a:solidFill>
                  <a:schemeClr val="tx1"/>
                </a:solidFill>
                <a:effectLst/>
                <a:latin typeface="+mn-lt"/>
                <a:ea typeface="+mn-ea"/>
                <a:cs typeface="+mn-cs"/>
              </a:rPr>
              <a:t>80-90 Afsluiting en huiswerkopdracht</a:t>
            </a:r>
            <a:r>
              <a:rPr lang="nl-NL" sz="1200" b="1" u="none" dirty="0">
                <a:solidFill>
                  <a:srgbClr val="0563C1"/>
                </a:solidFill>
                <a:effectLst/>
                <a:latin typeface="Arial" panose="020B0604020202020204" pitchFamily="34" charset="0"/>
                <a:ea typeface="Calibri" panose="020F0502020204030204" pitchFamily="34" charset="0"/>
              </a:rPr>
              <a:t>:</a:t>
            </a:r>
          </a:p>
          <a:p>
            <a:endParaRPr lang="nl-NL" sz="1200" b="1" u="none" dirty="0">
              <a:solidFill>
                <a:srgbClr val="0563C1"/>
              </a:solidFill>
              <a:effectLst/>
              <a:latin typeface="Arial" panose="020B0604020202020204" pitchFamily="34" charset="0"/>
              <a:ea typeface="Calibri" panose="020F0502020204030204" pitchFamily="34" charset="0"/>
            </a:endParaRPr>
          </a:p>
          <a:p>
            <a:r>
              <a:rPr lang="nl-NL" sz="1200" u="none" dirty="0">
                <a:solidFill>
                  <a:srgbClr val="0563C1"/>
                </a:solidFill>
                <a:effectLst/>
                <a:latin typeface="Arial" panose="020B0604020202020204" pitchFamily="34" charset="0"/>
                <a:ea typeface="Calibri" panose="020F0502020204030204" pitchFamily="34" charset="0"/>
              </a:rPr>
              <a:t>Uitleggen, bespreken, starten (denk aan ethische afwegingen, eigen account, waar start je, welk onderwerp)</a:t>
            </a:r>
            <a:endParaRPr lang="nl-NL" u="none" dirty="0"/>
          </a:p>
          <a:p>
            <a:endParaRPr lang="nl-NL" dirty="0"/>
          </a:p>
        </p:txBody>
      </p:sp>
      <p:sp>
        <p:nvSpPr>
          <p:cNvPr id="4" name="Tijdelijke aanduiding voor dianummer 3">
            <a:extLst>
              <a:ext uri="{FF2B5EF4-FFF2-40B4-BE49-F238E27FC236}">
                <a16:creationId xmlns:a16="http://schemas.microsoft.com/office/drawing/2014/main" id="{035A5095-508F-AFCB-5581-4E947F0E838C}"/>
              </a:ext>
            </a:extLst>
          </p:cNvPr>
          <p:cNvSpPr>
            <a:spLocks noGrp="1"/>
          </p:cNvSpPr>
          <p:nvPr>
            <p:ph type="sldNum" sz="quarter" idx="5"/>
          </p:nvPr>
        </p:nvSpPr>
        <p:spPr/>
        <p:txBody>
          <a:bodyPr/>
          <a:lstStyle/>
          <a:p>
            <a:fld id="{A939B97C-E973-4DDB-9CA9-D5F0763728BE}" type="slidenum">
              <a:rPr lang="nl-NL" smtClean="0"/>
              <a:t>26</a:t>
            </a:fld>
            <a:endParaRPr lang="nl-NL"/>
          </a:p>
        </p:txBody>
      </p:sp>
    </p:spTree>
    <p:extLst>
      <p:ext uri="{BB962C8B-B14F-4D97-AF65-F5344CB8AC3E}">
        <p14:creationId xmlns:p14="http://schemas.microsoft.com/office/powerpoint/2010/main" val="603067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kern="1200" dirty="0">
                <a:solidFill>
                  <a:schemeClr val="tx1"/>
                </a:solidFill>
                <a:effectLst/>
                <a:latin typeface="+mn-lt"/>
                <a:ea typeface="+mn-ea"/>
                <a:cs typeface="+mn-cs"/>
              </a:rPr>
              <a:t>80-90 Afsluiting en huiswerkopdracht</a:t>
            </a:r>
            <a:r>
              <a:rPr lang="nl-NL" sz="1200" b="1" u="none" dirty="0">
                <a:solidFill>
                  <a:srgbClr val="0563C1"/>
                </a:solidFill>
                <a:effectLst/>
                <a:latin typeface="Arial" panose="020B0604020202020204" pitchFamily="34" charset="0"/>
                <a:ea typeface="Calibri" panose="020F0502020204030204" pitchFamily="34" charset="0"/>
              </a:rPr>
              <a:t>:</a:t>
            </a:r>
          </a:p>
          <a:p>
            <a:endParaRPr lang="nl-NL" sz="1200" b="1" u="none" dirty="0">
              <a:solidFill>
                <a:srgbClr val="0563C1"/>
              </a:solidFill>
              <a:effectLst/>
              <a:latin typeface="Arial" panose="020B0604020202020204" pitchFamily="34" charset="0"/>
              <a:ea typeface="Calibri" panose="020F0502020204030204" pitchFamily="34" charset="0"/>
            </a:endParaRPr>
          </a:p>
          <a:p>
            <a:r>
              <a:rPr lang="nl-NL" sz="1200" u="none" dirty="0">
                <a:solidFill>
                  <a:srgbClr val="0563C1"/>
                </a:solidFill>
                <a:effectLst/>
                <a:latin typeface="Arial" panose="020B0604020202020204" pitchFamily="34" charset="0"/>
                <a:ea typeface="Calibri" panose="020F0502020204030204" pitchFamily="34" charset="0"/>
              </a:rPr>
              <a:t>Uitleggen, bespreken, starten (denk aan ethische afwegingen, eigen account, waar start je, welk onderwerp)</a:t>
            </a:r>
            <a:endParaRPr lang="nl-NL" u="none" dirty="0"/>
          </a:p>
          <a:p>
            <a:endParaRPr lang="nl-NL" dirty="0"/>
          </a:p>
        </p:txBody>
      </p:sp>
      <p:sp>
        <p:nvSpPr>
          <p:cNvPr id="4" name="Tijdelijke aanduiding voor dianummer 3"/>
          <p:cNvSpPr>
            <a:spLocks noGrp="1"/>
          </p:cNvSpPr>
          <p:nvPr>
            <p:ph type="sldNum" sz="quarter" idx="5"/>
          </p:nvPr>
        </p:nvSpPr>
        <p:spPr/>
        <p:txBody>
          <a:bodyPr/>
          <a:lstStyle/>
          <a:p>
            <a:fld id="{A939B97C-E973-4DDB-9CA9-D5F0763728BE}" type="slidenum">
              <a:rPr lang="nl-NL" smtClean="0"/>
              <a:t>27</a:t>
            </a:fld>
            <a:endParaRPr lang="nl-NL"/>
          </a:p>
        </p:txBody>
      </p:sp>
    </p:spTree>
    <p:extLst>
      <p:ext uri="{BB962C8B-B14F-4D97-AF65-F5344CB8AC3E}">
        <p14:creationId xmlns:p14="http://schemas.microsoft.com/office/powerpoint/2010/main" val="1652157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17ED5-8FBC-2DDB-9F4D-812ECB6E499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DF2CEEB-3682-A4D0-8CBB-83442F751C7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438E8B3-D343-5617-CB41-230D01765232}"/>
              </a:ext>
            </a:extLst>
          </p:cNvPr>
          <p:cNvSpPr>
            <a:spLocks noGrp="1"/>
          </p:cNvSpPr>
          <p:nvPr>
            <p:ph type="body" idx="1"/>
          </p:nvPr>
        </p:nvSpPr>
        <p:spPr/>
        <p:txBody>
          <a:bodyPr/>
          <a:lstStyle/>
          <a:p>
            <a:r>
              <a:rPr lang="nl-NL" sz="1200" b="1" kern="1200" dirty="0">
                <a:solidFill>
                  <a:schemeClr val="tx1"/>
                </a:solidFill>
                <a:effectLst/>
                <a:latin typeface="+mn-lt"/>
                <a:ea typeface="+mn-ea"/>
                <a:cs typeface="+mn-cs"/>
              </a:rPr>
              <a:t>80-90 Afsluiting en huiswerkopdracht</a:t>
            </a:r>
            <a:r>
              <a:rPr lang="nl-NL" sz="1800" b="1" u="none" dirty="0">
                <a:solidFill>
                  <a:srgbClr val="0563C1"/>
                </a:solidFill>
                <a:effectLst/>
                <a:latin typeface="Arial" panose="020B0604020202020204" pitchFamily="34" charset="0"/>
                <a:ea typeface="Calibri" panose="020F0502020204030204" pitchFamily="34" charset="0"/>
              </a:rPr>
              <a:t>:</a:t>
            </a:r>
          </a:p>
          <a:p>
            <a:endParaRPr lang="nl-NL" sz="1800" b="1" u="none" dirty="0">
              <a:solidFill>
                <a:srgbClr val="0563C1"/>
              </a:solidFill>
              <a:effectLst/>
              <a:latin typeface="Arial" panose="020B0604020202020204" pitchFamily="34" charset="0"/>
              <a:ea typeface="Calibri" panose="020F0502020204030204" pitchFamily="34" charset="0"/>
            </a:endParaRPr>
          </a:p>
          <a:p>
            <a:r>
              <a:rPr lang="nl-NL" sz="1800" u="none" dirty="0">
                <a:solidFill>
                  <a:srgbClr val="0563C1"/>
                </a:solidFill>
                <a:effectLst/>
                <a:latin typeface="Arial" panose="020B0604020202020204" pitchFamily="34" charset="0"/>
                <a:ea typeface="Calibri" panose="020F0502020204030204" pitchFamily="34" charset="0"/>
              </a:rPr>
              <a:t>Uitleggen, bespreken, starten (denk aan ethische afwegingen, eigen account, waar start je, welk onderwerp)</a:t>
            </a:r>
            <a:endParaRPr lang="nl-NL" sz="1800" u="none" dirty="0"/>
          </a:p>
          <a:p>
            <a:endParaRPr lang="nl-NL" sz="1800" dirty="0"/>
          </a:p>
        </p:txBody>
      </p:sp>
      <p:sp>
        <p:nvSpPr>
          <p:cNvPr id="4" name="Tijdelijke aanduiding voor dianummer 3">
            <a:extLst>
              <a:ext uri="{FF2B5EF4-FFF2-40B4-BE49-F238E27FC236}">
                <a16:creationId xmlns:a16="http://schemas.microsoft.com/office/drawing/2014/main" id="{3129498B-3ADB-3083-56A6-F06BD06B63CE}"/>
              </a:ext>
            </a:extLst>
          </p:cNvPr>
          <p:cNvSpPr>
            <a:spLocks noGrp="1"/>
          </p:cNvSpPr>
          <p:nvPr>
            <p:ph type="sldNum" sz="quarter" idx="5"/>
          </p:nvPr>
        </p:nvSpPr>
        <p:spPr/>
        <p:txBody>
          <a:bodyPr/>
          <a:lstStyle/>
          <a:p>
            <a:fld id="{A939B97C-E973-4DDB-9CA9-D5F0763728BE}" type="slidenum">
              <a:rPr lang="nl-NL" smtClean="0"/>
              <a:t>28</a:t>
            </a:fld>
            <a:endParaRPr lang="nl-NL"/>
          </a:p>
        </p:txBody>
      </p:sp>
    </p:spTree>
    <p:extLst>
      <p:ext uri="{BB962C8B-B14F-4D97-AF65-F5344CB8AC3E}">
        <p14:creationId xmlns:p14="http://schemas.microsoft.com/office/powerpoint/2010/main" val="1892227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C813-78AA-EDB2-0F89-536A01DBDA5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E605BCF-C4E7-5E68-47DD-7FE58EEA191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467F1D8-EC68-982C-955C-6241441D244D}"/>
              </a:ext>
            </a:extLst>
          </p:cNvPr>
          <p:cNvSpPr>
            <a:spLocks noGrp="1"/>
          </p:cNvSpPr>
          <p:nvPr>
            <p:ph type="body" idx="1"/>
          </p:nvPr>
        </p:nvSpPr>
        <p:spPr/>
        <p:txBody>
          <a:bodyPr/>
          <a:lstStyle/>
          <a:p>
            <a:r>
              <a:rPr lang="nl-NL" sz="1000" b="1" kern="1200" dirty="0">
                <a:solidFill>
                  <a:schemeClr val="tx1"/>
                </a:solidFill>
                <a:effectLst/>
                <a:latin typeface="+mn-lt"/>
                <a:ea typeface="+mn-ea"/>
                <a:cs typeface="+mn-cs"/>
              </a:rPr>
              <a:t>80-90 Afsluiting en huiswerkopdracht</a:t>
            </a:r>
            <a:r>
              <a:rPr lang="nl-NL" sz="1200" b="1" u="none" dirty="0">
                <a:solidFill>
                  <a:srgbClr val="0563C1"/>
                </a:solidFill>
                <a:effectLst/>
                <a:latin typeface="Arial" panose="020B0604020202020204" pitchFamily="34" charset="0"/>
                <a:ea typeface="Calibri" panose="020F0502020204030204" pitchFamily="34" charset="0"/>
              </a:rPr>
              <a:t>:</a:t>
            </a:r>
          </a:p>
          <a:p>
            <a:endParaRPr lang="nl-NL" sz="1200" b="1" u="none" dirty="0">
              <a:solidFill>
                <a:srgbClr val="0563C1"/>
              </a:solidFill>
              <a:effectLst/>
              <a:latin typeface="Arial" panose="020B0604020202020204" pitchFamily="34" charset="0"/>
              <a:ea typeface="Calibri" panose="020F0502020204030204" pitchFamily="34" charset="0"/>
            </a:endParaRPr>
          </a:p>
          <a:p>
            <a:r>
              <a:rPr lang="nl-NL" sz="1200" u="none" dirty="0">
                <a:solidFill>
                  <a:srgbClr val="0563C1"/>
                </a:solidFill>
                <a:effectLst/>
                <a:latin typeface="Arial" panose="020B0604020202020204" pitchFamily="34" charset="0"/>
                <a:ea typeface="Calibri" panose="020F0502020204030204" pitchFamily="34" charset="0"/>
              </a:rPr>
              <a:t>Uitleg structureel observeren en observatieschema (zie modulewijzer)</a:t>
            </a:r>
            <a:endParaRPr lang="nl-NL" u="none" dirty="0"/>
          </a:p>
          <a:p>
            <a:endParaRPr lang="nl-NL" dirty="0"/>
          </a:p>
        </p:txBody>
      </p:sp>
      <p:sp>
        <p:nvSpPr>
          <p:cNvPr id="4" name="Tijdelijke aanduiding voor dianummer 3">
            <a:extLst>
              <a:ext uri="{FF2B5EF4-FFF2-40B4-BE49-F238E27FC236}">
                <a16:creationId xmlns:a16="http://schemas.microsoft.com/office/drawing/2014/main" id="{82F8EC3F-1874-68D3-B117-CADD6101F1B7}"/>
              </a:ext>
            </a:extLst>
          </p:cNvPr>
          <p:cNvSpPr>
            <a:spLocks noGrp="1"/>
          </p:cNvSpPr>
          <p:nvPr>
            <p:ph type="sldNum" sz="quarter" idx="5"/>
          </p:nvPr>
        </p:nvSpPr>
        <p:spPr/>
        <p:txBody>
          <a:bodyPr/>
          <a:lstStyle/>
          <a:p>
            <a:fld id="{A939B97C-E973-4DDB-9CA9-D5F0763728BE}" type="slidenum">
              <a:rPr lang="nl-NL" smtClean="0"/>
              <a:t>29</a:t>
            </a:fld>
            <a:endParaRPr lang="nl-NL"/>
          </a:p>
        </p:txBody>
      </p:sp>
    </p:spTree>
    <p:extLst>
      <p:ext uri="{BB962C8B-B14F-4D97-AF65-F5344CB8AC3E}">
        <p14:creationId xmlns:p14="http://schemas.microsoft.com/office/powerpoint/2010/main" val="2649365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kern="1200" dirty="0">
                <a:solidFill>
                  <a:schemeClr val="tx1"/>
                </a:solidFill>
                <a:effectLst/>
                <a:latin typeface="+mn-lt"/>
                <a:ea typeface="+mn-ea"/>
                <a:cs typeface="+mn-cs"/>
              </a:rPr>
              <a:t>80-90: Afsluiting en huiswerkopdracht</a:t>
            </a:r>
            <a:endParaRPr lang="nl-NL" sz="1200" b="1" u="none" dirty="0">
              <a:solidFill>
                <a:srgbClr val="0563C1"/>
              </a:solidFill>
              <a:effectLst/>
              <a:latin typeface="Arial" panose="020B0604020202020204" pitchFamily="34" charset="0"/>
              <a:ea typeface="Calibri" panose="020F0502020204030204" pitchFamily="34" charset="0"/>
            </a:endParaRPr>
          </a:p>
          <a:p>
            <a:endParaRPr lang="nl-NL" sz="1200" b="1" u="none" dirty="0">
              <a:solidFill>
                <a:srgbClr val="0563C1"/>
              </a:solidFill>
              <a:effectLst/>
              <a:latin typeface="Arial" panose="020B0604020202020204" pitchFamily="34" charset="0"/>
              <a:ea typeface="Calibri" panose="020F0502020204030204" pitchFamily="34" charset="0"/>
            </a:endParaRPr>
          </a:p>
          <a:p>
            <a:r>
              <a:rPr lang="nl-NL" sz="1200" u="none" dirty="0">
                <a:solidFill>
                  <a:srgbClr val="0563C1"/>
                </a:solidFill>
                <a:effectLst/>
                <a:latin typeface="Arial" panose="020B0604020202020204" pitchFamily="34" charset="0"/>
                <a:ea typeface="Calibri" panose="020F0502020204030204" pitchFamily="34" charset="0"/>
              </a:rPr>
              <a:t>Informatie volgende les, waaronder bespreken huiswerkopdracht</a:t>
            </a:r>
            <a:endParaRPr lang="nl-NL" u="none"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D42DF4A1-6D29-43EB-A233-B5D8DD01414B}" type="slidenum">
              <a:rPr lang="nl-NL" smtClean="0"/>
              <a:t>30</a:t>
            </a:fld>
            <a:endParaRPr lang="nl-NL"/>
          </a:p>
        </p:txBody>
      </p:sp>
    </p:spTree>
    <p:extLst>
      <p:ext uri="{BB962C8B-B14F-4D97-AF65-F5344CB8AC3E}">
        <p14:creationId xmlns:p14="http://schemas.microsoft.com/office/powerpoint/2010/main" val="204041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20-35: Polarisatie</a:t>
            </a:r>
            <a:br>
              <a:rPr lang="nl-NL" sz="1800" b="1" u="none" dirty="0">
                <a:solidFill>
                  <a:srgbClr val="0563C1"/>
                </a:solidFill>
                <a:effectLst/>
                <a:latin typeface="Arial" panose="020B0604020202020204" pitchFamily="34" charset="0"/>
                <a:ea typeface="Calibri" panose="020F0502020204030204" pitchFamily="34" charset="0"/>
              </a:rPr>
            </a:br>
            <a:br>
              <a:rPr lang="nl-NL" sz="1800" b="1" u="none" dirty="0">
                <a:solidFill>
                  <a:srgbClr val="0563C1"/>
                </a:solidFill>
                <a:effectLst/>
                <a:latin typeface="Arial" panose="020B0604020202020204" pitchFamily="34" charset="0"/>
                <a:ea typeface="Calibri" panose="020F0502020204030204" pitchFamily="34" charset="0"/>
              </a:rPr>
            </a:br>
            <a:r>
              <a:rPr lang="nl-NL" sz="1800" u="none" dirty="0">
                <a:solidFill>
                  <a:srgbClr val="0563C1"/>
                </a:solidFill>
                <a:effectLst/>
                <a:latin typeface="Arial" panose="020B0604020202020204" pitchFamily="34" charset="0"/>
                <a:ea typeface="Calibri" panose="020F0502020204030204" pitchFamily="34" charset="0"/>
              </a:rPr>
              <a:t>Hier maak je allereerst de koppeling tussen filterbubbels als plekken waar polarisatie kan voorkomen naar het begrip polarisatie zelf.</a:t>
            </a:r>
            <a:br>
              <a:rPr lang="nl-NL" sz="1800" u="none" dirty="0">
                <a:solidFill>
                  <a:srgbClr val="0563C1"/>
                </a:solidFill>
                <a:effectLst/>
                <a:latin typeface="Arial" panose="020B0604020202020204" pitchFamily="34" charset="0"/>
                <a:ea typeface="Calibri" panose="020F0502020204030204" pitchFamily="34" charset="0"/>
              </a:rPr>
            </a:br>
            <a:r>
              <a:rPr lang="nl-NL" sz="1800" u="none" dirty="0">
                <a:solidFill>
                  <a:srgbClr val="0563C1"/>
                </a:solidFill>
                <a:effectLst/>
                <a:latin typeface="Arial" panose="020B0604020202020204" pitchFamily="34" charset="0"/>
                <a:ea typeface="Calibri" panose="020F0502020204030204" pitchFamily="34" charset="0"/>
              </a:rPr>
              <a:t>Benoem de relevante en actualiteit van het begrip en besprek middels de volgende slides:</a:t>
            </a:r>
            <a:br>
              <a:rPr lang="nl-NL" sz="1800" u="none" dirty="0">
                <a:solidFill>
                  <a:srgbClr val="0563C1"/>
                </a:solidFill>
                <a:effectLst/>
                <a:latin typeface="Arial" panose="020B0604020202020204" pitchFamily="34" charset="0"/>
                <a:ea typeface="Calibri" panose="020F0502020204030204" pitchFamily="34" charset="0"/>
              </a:rPr>
            </a:br>
            <a:br>
              <a:rPr lang="nl-NL" sz="1800" u="none" dirty="0">
                <a:solidFill>
                  <a:srgbClr val="0563C1"/>
                </a:solidFill>
                <a:effectLst/>
                <a:latin typeface="Arial" panose="020B0604020202020204" pitchFamily="34" charset="0"/>
                <a:ea typeface="Calibri" panose="020F0502020204030204" pitchFamily="34" charset="0"/>
              </a:rPr>
            </a:br>
            <a:r>
              <a:rPr lang="nl-NL" sz="1800" u="none" dirty="0">
                <a:solidFill>
                  <a:srgbClr val="0563C1"/>
                </a:solidFill>
                <a:effectLst/>
                <a:latin typeface="Arial" panose="020B0604020202020204" pitchFamily="34" charset="0"/>
                <a:ea typeface="Calibri" panose="020F0502020204030204" pitchFamily="34" charset="0"/>
              </a:rPr>
              <a:t>-Wat polarisatie is (definitie(s), theorie)</a:t>
            </a:r>
            <a:br>
              <a:rPr lang="nl-NL" sz="1800" u="none" dirty="0">
                <a:solidFill>
                  <a:srgbClr val="0563C1"/>
                </a:solidFill>
                <a:effectLst/>
                <a:latin typeface="Arial" panose="020B0604020202020204" pitchFamily="34" charset="0"/>
                <a:ea typeface="Calibri" panose="020F0502020204030204" pitchFamily="34" charset="0"/>
              </a:rPr>
            </a:br>
            <a:r>
              <a:rPr lang="nl-NL" sz="1800" u="none" dirty="0">
                <a:solidFill>
                  <a:srgbClr val="0563C1"/>
                </a:solidFill>
                <a:effectLst/>
                <a:latin typeface="Arial" panose="020B0604020202020204" pitchFamily="34" charset="0"/>
                <a:ea typeface="Calibri" panose="020F0502020204030204" pitchFamily="34" charset="0"/>
              </a:rPr>
              <a:t>-Polarisatie binnen sociale media (digitalisering)</a:t>
            </a:r>
            <a:br>
              <a:rPr lang="nl-NL" sz="1800" u="none" dirty="0">
                <a:solidFill>
                  <a:srgbClr val="0563C1"/>
                </a:solidFill>
                <a:effectLst/>
                <a:latin typeface="Arial" panose="020B0604020202020204" pitchFamily="34" charset="0"/>
                <a:ea typeface="Calibri" panose="020F0502020204030204" pitchFamily="34" charset="0"/>
              </a:rPr>
            </a:br>
            <a:r>
              <a:rPr lang="nl-NL" sz="1800" u="none" dirty="0">
                <a:solidFill>
                  <a:srgbClr val="0563C1"/>
                </a:solidFill>
                <a:effectLst/>
                <a:latin typeface="Arial" panose="020B0604020202020204" pitchFamily="34" charset="0"/>
                <a:ea typeface="Calibri" panose="020F0502020204030204" pitchFamily="34" charset="0"/>
              </a:rPr>
              <a:t>-Koppeling sociaal werk (rol en vraagstukken)</a:t>
            </a:r>
            <a:br>
              <a:rPr lang="nl-NL" sz="1800" u="none" dirty="0">
                <a:solidFill>
                  <a:srgbClr val="0563C1"/>
                </a:solidFill>
                <a:effectLst/>
                <a:latin typeface="Arial" panose="020B0604020202020204" pitchFamily="34" charset="0"/>
                <a:ea typeface="Calibri" panose="020F0502020204030204" pitchFamily="34" charset="0"/>
              </a:rPr>
            </a:br>
            <a:br>
              <a:rPr lang="nl-NL" sz="1800" u="sng" dirty="0">
                <a:solidFill>
                  <a:srgbClr val="0563C1"/>
                </a:solidFill>
                <a:effectLst/>
                <a:latin typeface="Arial" panose="020B0604020202020204" pitchFamily="34" charset="0"/>
                <a:ea typeface="Calibri" panose="020F0502020204030204" pitchFamily="34" charset="0"/>
              </a:rPr>
            </a:br>
            <a:r>
              <a:rPr lang="nl-NL" sz="1800" u="sng" dirty="0">
                <a:solidFill>
                  <a:srgbClr val="0563C1"/>
                </a:solidFill>
                <a:effectLst/>
                <a:latin typeface="Arial" panose="020B0604020202020204" pitchFamily="34" charset="0"/>
                <a:ea typeface="Calibri" panose="020F0502020204030204" pitchFamily="34" charset="0"/>
              </a:rPr>
              <a:t>Mogelijkheid (interactie): peil direct bij je groep:</a:t>
            </a:r>
            <a:br>
              <a:rPr lang="nl-NL" sz="1800" u="sng" dirty="0">
                <a:solidFill>
                  <a:srgbClr val="0563C1"/>
                </a:solidFill>
                <a:effectLst/>
                <a:latin typeface="Arial" panose="020B0604020202020204" pitchFamily="34" charset="0"/>
                <a:ea typeface="Calibri" panose="020F0502020204030204" pitchFamily="34" charset="0"/>
              </a:rPr>
            </a:br>
            <a:r>
              <a:rPr lang="nl-NL" sz="1800" kern="1200" dirty="0">
                <a:solidFill>
                  <a:schemeClr val="tx1"/>
                </a:solidFill>
                <a:effectLst/>
                <a:latin typeface="+mn-lt"/>
                <a:ea typeface="+mn-ea"/>
                <a:cs typeface="+mn-cs"/>
              </a:rPr>
              <a:t>-Kort mensen bevragen</a:t>
            </a:r>
            <a:r>
              <a:rPr lang="nl-NL" sz="1800" kern="1200" baseline="0" dirty="0">
                <a:solidFill>
                  <a:schemeClr val="tx1"/>
                </a:solidFill>
                <a:effectLst/>
                <a:latin typeface="+mn-lt"/>
                <a:ea typeface="+mn-ea"/>
                <a:cs typeface="+mn-cs"/>
              </a:rPr>
              <a:t> uit de klas wat is dan polarisatie?</a:t>
            </a:r>
          </a:p>
          <a:p>
            <a:r>
              <a:rPr lang="nl-NL" sz="1800" kern="1200" baseline="0" dirty="0">
                <a:solidFill>
                  <a:schemeClr val="tx1"/>
                </a:solidFill>
                <a:effectLst/>
                <a:latin typeface="+mn-lt"/>
                <a:ea typeface="+mn-ea"/>
                <a:cs typeface="+mn-cs"/>
              </a:rPr>
              <a:t>-Kort mensen bevragen: Wie denkt dat het toeneemt? (hand omhoog)</a:t>
            </a:r>
            <a:br>
              <a:rPr lang="nl-NL" sz="1800" kern="1200" baseline="0" dirty="0">
                <a:solidFill>
                  <a:schemeClr val="tx1"/>
                </a:solidFill>
                <a:effectLst/>
                <a:latin typeface="+mn-lt"/>
                <a:ea typeface="+mn-ea"/>
                <a:cs typeface="+mn-cs"/>
              </a:rPr>
            </a:br>
            <a:r>
              <a:rPr lang="nl-NL" sz="1800" kern="1200" baseline="0" dirty="0">
                <a:solidFill>
                  <a:schemeClr val="tx1"/>
                </a:solidFill>
                <a:effectLst/>
                <a:latin typeface="+mn-lt"/>
                <a:ea typeface="+mn-ea"/>
                <a:cs typeface="+mn-cs"/>
              </a:rPr>
              <a:t>-Kort mensen bevragen: Wie maakt zich zorgen om de toename? (hand omhoog)</a:t>
            </a:r>
            <a:br>
              <a:rPr lang="nl-NL" sz="1800" kern="1200" baseline="0" dirty="0">
                <a:solidFill>
                  <a:schemeClr val="tx1"/>
                </a:solidFill>
                <a:effectLst/>
                <a:latin typeface="+mn-lt"/>
                <a:ea typeface="+mn-ea"/>
                <a:cs typeface="+mn-cs"/>
              </a:rPr>
            </a:br>
            <a:endParaRPr lang="nl-NL" sz="1800" kern="1200" dirty="0">
              <a:solidFill>
                <a:schemeClr val="tx1"/>
              </a:solidFill>
              <a:effectLst/>
              <a:latin typeface="+mn-lt"/>
              <a:ea typeface="+mn-ea"/>
              <a:cs typeface="+mn-cs"/>
            </a:endParaRPr>
          </a:p>
          <a:p>
            <a:br>
              <a:rPr lang="nl-NL" sz="1800" u="none" dirty="0">
                <a:solidFill>
                  <a:srgbClr val="0563C1"/>
                </a:solidFill>
                <a:effectLst/>
                <a:latin typeface="Arial" panose="020B0604020202020204" pitchFamily="34" charset="0"/>
                <a:ea typeface="Calibri" panose="020F0502020204030204" pitchFamily="34" charset="0"/>
              </a:rPr>
            </a:br>
            <a:br>
              <a:rPr lang="nl-NL" sz="1800" u="none" dirty="0">
                <a:solidFill>
                  <a:srgbClr val="0563C1"/>
                </a:solidFill>
                <a:effectLst/>
                <a:latin typeface="Arial" panose="020B0604020202020204" pitchFamily="34" charset="0"/>
                <a:ea typeface="Calibri" panose="020F0502020204030204" pitchFamily="34" charset="0"/>
              </a:rPr>
            </a:br>
            <a:br>
              <a:rPr lang="nl-NL" sz="1800" u="sng" dirty="0">
                <a:solidFill>
                  <a:srgbClr val="0563C1"/>
                </a:solidFill>
                <a:effectLst/>
                <a:latin typeface="Arial" panose="020B0604020202020204" pitchFamily="34" charset="0"/>
                <a:ea typeface="Calibri" panose="020F0502020204030204" pitchFamily="34" charset="0"/>
              </a:rPr>
            </a:br>
            <a:endParaRPr lang="nl-NL" dirty="0"/>
          </a:p>
        </p:txBody>
      </p:sp>
      <p:sp>
        <p:nvSpPr>
          <p:cNvPr id="4" name="Tijdelijke aanduiding voor dianummer 3"/>
          <p:cNvSpPr>
            <a:spLocks noGrp="1"/>
          </p:cNvSpPr>
          <p:nvPr>
            <p:ph type="sldNum" sz="quarter" idx="5"/>
          </p:nvPr>
        </p:nvSpPr>
        <p:spPr/>
        <p:txBody>
          <a:bodyPr/>
          <a:lstStyle/>
          <a:p>
            <a:fld id="{A939B97C-E973-4DDB-9CA9-D5F0763728BE}" type="slidenum">
              <a:rPr lang="nl-NL" smtClean="0"/>
              <a:t>5</a:t>
            </a:fld>
            <a:endParaRPr lang="nl-NL"/>
          </a:p>
        </p:txBody>
      </p:sp>
    </p:spTree>
    <p:extLst>
      <p:ext uri="{BB962C8B-B14F-4D97-AF65-F5344CB8AC3E}">
        <p14:creationId xmlns:p14="http://schemas.microsoft.com/office/powerpoint/2010/main" val="120004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20-35: Polarisatie</a:t>
            </a:r>
            <a:br>
              <a:rPr lang="nl-NL" sz="1800" b="1" u="none" dirty="0">
                <a:solidFill>
                  <a:srgbClr val="0563C1"/>
                </a:solidFill>
                <a:effectLst/>
                <a:latin typeface="Arial" panose="020B0604020202020204" pitchFamily="34" charset="0"/>
                <a:ea typeface="Calibri" panose="020F0502020204030204" pitchFamily="34" charset="0"/>
              </a:rPr>
            </a:br>
            <a:br>
              <a:rPr lang="nl-NL" sz="1800" b="1" u="none" dirty="0">
                <a:solidFill>
                  <a:srgbClr val="0563C1"/>
                </a:solidFill>
                <a:effectLst/>
                <a:latin typeface="Arial" panose="020B0604020202020204" pitchFamily="34" charset="0"/>
                <a:ea typeface="Calibri" panose="020F0502020204030204" pitchFamily="34" charset="0"/>
              </a:rPr>
            </a:br>
            <a:r>
              <a:rPr lang="nl-NL" sz="1200" u="none" dirty="0">
                <a:solidFill>
                  <a:srgbClr val="0563C1"/>
                </a:solidFill>
                <a:effectLst/>
                <a:latin typeface="Arial" panose="020B0604020202020204" pitchFamily="34" charset="0"/>
                <a:ea typeface="Calibri" panose="020F0502020204030204" pitchFamily="34" charset="0"/>
              </a:rPr>
              <a:t>-Wat polarisatie is (definitie(s), theorie).</a:t>
            </a:r>
            <a:br>
              <a:rPr lang="nl-NL" sz="1200" u="none" dirty="0">
                <a:solidFill>
                  <a:srgbClr val="0563C1"/>
                </a:solidFill>
                <a:effectLst/>
                <a:latin typeface="Arial" panose="020B0604020202020204" pitchFamily="34" charset="0"/>
                <a:ea typeface="Calibri" panose="020F0502020204030204" pitchFamily="34" charset="0"/>
              </a:rPr>
            </a:br>
            <a:endParaRPr lang="nl-NL" sz="1200" u="none" dirty="0">
              <a:solidFill>
                <a:srgbClr val="0563C1"/>
              </a:solidFill>
              <a:effectLst/>
              <a:latin typeface="Arial" panose="020B0604020202020204" pitchFamily="34" charset="0"/>
              <a:ea typeface="Calibri" panose="020F0502020204030204" pitchFamily="34" charset="0"/>
            </a:endParaRPr>
          </a:p>
          <a:p>
            <a:r>
              <a:rPr lang="nl-NL" dirty="0">
                <a:hlinkClick r:id="rId3"/>
              </a:rPr>
              <a:t>Driekwart van de Nederlanders denkt dat polarisatie toeneemt | Nieuwsbericht | Sociaal en Cultureel Planbureau (scp.nl)</a:t>
            </a:r>
            <a:br>
              <a:rPr lang="nl-NL" dirty="0"/>
            </a:br>
            <a:r>
              <a:rPr lang="nl-NL" b="0" i="0" dirty="0">
                <a:solidFill>
                  <a:srgbClr val="222222"/>
                </a:solidFill>
                <a:effectLst/>
                <a:latin typeface="Arial" panose="020B0604020202020204" pitchFamily="34" charset="0"/>
              </a:rPr>
              <a:t>Willems, R., </a:t>
            </a:r>
            <a:r>
              <a:rPr lang="nl-NL" b="0" i="0" dirty="0" err="1">
                <a:solidFill>
                  <a:srgbClr val="222222"/>
                </a:solidFill>
                <a:effectLst/>
                <a:latin typeface="Arial" panose="020B0604020202020204" pitchFamily="34" charset="0"/>
              </a:rPr>
              <a:t>Huijnk</a:t>
            </a:r>
            <a:r>
              <a:rPr lang="nl-NL" b="0" i="0" dirty="0">
                <a:solidFill>
                  <a:srgbClr val="222222"/>
                </a:solidFill>
                <a:effectLst/>
                <a:latin typeface="Arial" panose="020B0604020202020204" pitchFamily="34" charset="0"/>
              </a:rPr>
              <a:t>, W., Boelhouwer, J., Broere, J., Eggink, E., Flore, P., ... &amp; de Vos, S. (2025). Sociale en Culturele Ontwikkelingen 2025. </a:t>
            </a:r>
            <a:endParaRPr lang="nl-NL" dirty="0"/>
          </a:p>
        </p:txBody>
      </p:sp>
      <p:sp>
        <p:nvSpPr>
          <p:cNvPr id="4" name="Tijdelijke aanduiding voor dianummer 3"/>
          <p:cNvSpPr>
            <a:spLocks noGrp="1"/>
          </p:cNvSpPr>
          <p:nvPr>
            <p:ph type="sldNum" sz="quarter" idx="5"/>
          </p:nvPr>
        </p:nvSpPr>
        <p:spPr/>
        <p:txBody>
          <a:bodyPr/>
          <a:lstStyle/>
          <a:p>
            <a:fld id="{D42DF4A1-6D29-43EB-A233-B5D8DD01414B}" type="slidenum">
              <a:rPr lang="nl-NL" smtClean="0"/>
              <a:t>6</a:t>
            </a:fld>
            <a:endParaRPr lang="nl-NL"/>
          </a:p>
        </p:txBody>
      </p:sp>
    </p:spTree>
    <p:extLst>
      <p:ext uri="{BB962C8B-B14F-4D97-AF65-F5344CB8AC3E}">
        <p14:creationId xmlns:p14="http://schemas.microsoft.com/office/powerpoint/2010/main" val="345016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20-35: Polarisatie</a:t>
            </a:r>
            <a:br>
              <a:rPr lang="nl-NL" sz="1800" b="1" u="none" dirty="0">
                <a:solidFill>
                  <a:srgbClr val="0563C1"/>
                </a:solidFill>
                <a:effectLst/>
                <a:latin typeface="Arial" panose="020B0604020202020204" pitchFamily="34" charset="0"/>
                <a:ea typeface="Calibri" panose="020F0502020204030204" pitchFamily="34" charset="0"/>
              </a:rPr>
            </a:br>
            <a:br>
              <a:rPr lang="nl-NL" sz="1800" b="1" u="none" dirty="0">
                <a:solidFill>
                  <a:srgbClr val="0563C1"/>
                </a:solidFill>
                <a:effectLst/>
                <a:latin typeface="Arial" panose="020B0604020202020204" pitchFamily="34" charset="0"/>
                <a:ea typeface="Calibri" panose="020F0502020204030204" pitchFamily="34" charset="0"/>
              </a:rPr>
            </a:br>
            <a:r>
              <a:rPr lang="nl-NL" sz="1200" u="none" dirty="0">
                <a:solidFill>
                  <a:srgbClr val="0563C1"/>
                </a:solidFill>
                <a:effectLst/>
                <a:latin typeface="Arial" panose="020B0604020202020204" pitchFamily="34" charset="0"/>
                <a:ea typeface="Calibri" panose="020F0502020204030204" pitchFamily="34" charset="0"/>
              </a:rPr>
              <a:t>-Wat polarisatie is (definitie(s), theorie).</a:t>
            </a:r>
            <a:br>
              <a:rPr lang="nl-NL" sz="1200" u="none" dirty="0">
                <a:solidFill>
                  <a:srgbClr val="0563C1"/>
                </a:solidFill>
                <a:effectLst/>
                <a:latin typeface="Arial" panose="020B0604020202020204" pitchFamily="34" charset="0"/>
                <a:ea typeface="Calibri" panose="020F0502020204030204" pitchFamily="34" charset="0"/>
              </a:rPr>
            </a:br>
            <a:br>
              <a:rPr lang="nl-NL" b="0" i="0" dirty="0">
                <a:solidFill>
                  <a:srgbClr val="222222"/>
                </a:solidFill>
                <a:effectLst/>
                <a:latin typeface="Arial" panose="020B0604020202020204" pitchFamily="34" charset="0"/>
              </a:rPr>
            </a:br>
            <a:r>
              <a:rPr lang="nl-NL" b="0" i="0" dirty="0">
                <a:solidFill>
                  <a:srgbClr val="001D35"/>
                </a:solidFill>
                <a:effectLst/>
                <a:latin typeface="Google Sans"/>
              </a:rPr>
              <a:t>Kenniscentrum Inclusieve Samenleving. (2020). Theorieën en aanpakken van polarisatie</a:t>
            </a:r>
            <a:br>
              <a:rPr lang="nl-NL"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Muis, Q. (2024). “Who are those people?”: Causes and Consequences of Polarization in the Schooled Society.</a:t>
            </a:r>
            <a:br>
              <a:rPr lang="en-US" b="0" i="0" dirty="0">
                <a:solidFill>
                  <a:srgbClr val="222222"/>
                </a:solidFill>
                <a:effectLst/>
                <a:latin typeface="Arial" panose="020B0604020202020204" pitchFamily="34" charset="0"/>
              </a:rPr>
            </a:br>
            <a:r>
              <a:rPr lang="en-US" b="0" i="0" dirty="0" err="1">
                <a:solidFill>
                  <a:srgbClr val="222222"/>
                </a:solidFill>
                <a:effectLst/>
                <a:latin typeface="Arial" panose="020B0604020202020204" pitchFamily="34" charset="0"/>
              </a:rPr>
              <a:t>Dingemans</a:t>
            </a:r>
            <a:r>
              <a:rPr lang="en-US" b="0" i="0" dirty="0">
                <a:solidFill>
                  <a:srgbClr val="222222"/>
                </a:solidFill>
                <a:effectLst/>
                <a:latin typeface="Arial" panose="020B0604020202020204" pitchFamily="34" charset="0"/>
              </a:rPr>
              <a:t>, S. (2025). " Who are those people?” Causes and Consequences of Polarization in the Schooled Society. </a:t>
            </a:r>
            <a:r>
              <a:rPr lang="en-US" b="0" i="1" dirty="0">
                <a:solidFill>
                  <a:srgbClr val="222222"/>
                </a:solidFill>
                <a:effectLst/>
                <a:latin typeface="Arial" panose="020B0604020202020204" pitchFamily="34" charset="0"/>
              </a:rPr>
              <a:t>Journal of Social Intervention: Theory and Practice</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34</a:t>
            </a:r>
            <a:r>
              <a:rPr lang="en-US" b="0" i="0" dirty="0">
                <a:solidFill>
                  <a:srgbClr val="222222"/>
                </a:solidFill>
                <a:effectLst/>
                <a:latin typeface="Arial" panose="020B0604020202020204" pitchFamily="34" charset="0"/>
              </a:rPr>
              <a:t>(2).</a:t>
            </a:r>
            <a:endParaRPr lang="nl-NL" dirty="0"/>
          </a:p>
        </p:txBody>
      </p:sp>
      <p:sp>
        <p:nvSpPr>
          <p:cNvPr id="4" name="Tijdelijke aanduiding voor dianummer 3"/>
          <p:cNvSpPr>
            <a:spLocks noGrp="1"/>
          </p:cNvSpPr>
          <p:nvPr>
            <p:ph type="sldNum" sz="quarter" idx="5"/>
          </p:nvPr>
        </p:nvSpPr>
        <p:spPr/>
        <p:txBody>
          <a:bodyPr/>
          <a:lstStyle/>
          <a:p>
            <a:fld id="{D42DF4A1-6D29-43EB-A233-B5D8DD01414B}" type="slidenum">
              <a:rPr lang="nl-NL" smtClean="0"/>
              <a:t>7</a:t>
            </a:fld>
            <a:endParaRPr lang="nl-NL"/>
          </a:p>
        </p:txBody>
      </p:sp>
    </p:spTree>
    <p:extLst>
      <p:ext uri="{BB962C8B-B14F-4D97-AF65-F5344CB8AC3E}">
        <p14:creationId xmlns:p14="http://schemas.microsoft.com/office/powerpoint/2010/main" val="159874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u="none" dirty="0">
                <a:solidFill>
                  <a:srgbClr val="0563C1"/>
                </a:solidFill>
                <a:effectLst/>
                <a:latin typeface="Arial" panose="020B0604020202020204" pitchFamily="34" charset="0"/>
                <a:ea typeface="Calibri" panose="020F0502020204030204" pitchFamily="34" charset="0"/>
              </a:rPr>
              <a:t>20-35: Polarisatie</a:t>
            </a:r>
            <a:br>
              <a:rPr lang="nl-NL" sz="1800" b="1" u="none" dirty="0">
                <a:solidFill>
                  <a:srgbClr val="0563C1"/>
                </a:solidFill>
                <a:effectLst/>
                <a:latin typeface="Arial" panose="020B0604020202020204" pitchFamily="34" charset="0"/>
                <a:ea typeface="Calibri" panose="020F0502020204030204" pitchFamily="34" charset="0"/>
              </a:rPr>
            </a:br>
            <a:br>
              <a:rPr lang="nl-NL" sz="1800" b="1" u="none" dirty="0">
                <a:solidFill>
                  <a:srgbClr val="0563C1"/>
                </a:solidFill>
                <a:effectLst/>
                <a:latin typeface="Arial" panose="020B0604020202020204" pitchFamily="34" charset="0"/>
                <a:ea typeface="Calibri" panose="020F0502020204030204" pitchFamily="34" charset="0"/>
              </a:rPr>
            </a:br>
            <a:r>
              <a:rPr lang="nl-NL" sz="1200" u="none" dirty="0">
                <a:solidFill>
                  <a:srgbClr val="0563C1"/>
                </a:solidFill>
                <a:effectLst/>
                <a:latin typeface="Arial" panose="020B0604020202020204" pitchFamily="34" charset="0"/>
                <a:ea typeface="Calibri" panose="020F0502020204030204" pitchFamily="34" charset="0"/>
              </a:rPr>
              <a:t>-Wat polarisatie is (definitie(s), theorie).</a:t>
            </a:r>
            <a:br>
              <a:rPr lang="nl-NL" sz="1200" u="none" dirty="0">
                <a:solidFill>
                  <a:srgbClr val="0563C1"/>
                </a:solidFill>
                <a:effectLst/>
                <a:latin typeface="Arial" panose="020B0604020202020204" pitchFamily="34" charset="0"/>
                <a:ea typeface="Calibri" panose="020F0502020204030204" pitchFamily="34" charset="0"/>
              </a:rPr>
            </a:br>
            <a:br>
              <a:rPr lang="nl-NL" sz="1200" u="none" dirty="0">
                <a:solidFill>
                  <a:srgbClr val="0563C1"/>
                </a:solidFill>
                <a:effectLst/>
                <a:latin typeface="Arial" panose="020B0604020202020204" pitchFamily="34" charset="0"/>
                <a:ea typeface="Calibri" panose="020F0502020204030204" pitchFamily="34" charset="0"/>
              </a:rPr>
            </a:br>
            <a:r>
              <a:rPr lang="nl-NL" sz="1200" u="none" dirty="0">
                <a:solidFill>
                  <a:srgbClr val="0563C1"/>
                </a:solidFill>
                <a:effectLst/>
                <a:latin typeface="Arial" panose="020B0604020202020204" pitchFamily="34" charset="0"/>
                <a:ea typeface="Calibri" panose="020F0502020204030204" pitchFamily="34" charset="0"/>
              </a:rPr>
              <a:t>KIS: Kenniscentrum Inclusief Samenwerken</a:t>
            </a:r>
            <a:br>
              <a:rPr lang="nl-NL" sz="1200" u="none" dirty="0">
                <a:solidFill>
                  <a:srgbClr val="0563C1"/>
                </a:solidFill>
                <a:effectLst/>
                <a:latin typeface="Arial" panose="020B0604020202020204" pitchFamily="34" charset="0"/>
                <a:ea typeface="Calibri" panose="020F0502020204030204" pitchFamily="34" charset="0"/>
              </a:rPr>
            </a:br>
            <a:br>
              <a:rPr lang="nl-NL" sz="1200" u="none" dirty="0">
                <a:solidFill>
                  <a:srgbClr val="0563C1"/>
                </a:solidFill>
                <a:effectLst/>
                <a:latin typeface="Arial" panose="020B0604020202020204" pitchFamily="34" charset="0"/>
                <a:ea typeface="Calibri" panose="020F0502020204030204" pitchFamily="34" charset="0"/>
              </a:rPr>
            </a:br>
            <a:r>
              <a:rPr lang="nl-NL" dirty="0">
                <a:hlinkClick r:id="rId3"/>
              </a:rPr>
              <a:t>Online college - Polarisatie: meer dan zwart-wit</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D42DF4A1-6D29-43EB-A233-B5D8DD01414B}" type="slidenum">
              <a:rPr lang="nl-NL" smtClean="0"/>
              <a:t>8</a:t>
            </a:fld>
            <a:endParaRPr lang="nl-NL"/>
          </a:p>
        </p:txBody>
      </p:sp>
    </p:spTree>
    <p:extLst>
      <p:ext uri="{BB962C8B-B14F-4D97-AF65-F5344CB8AC3E}">
        <p14:creationId xmlns:p14="http://schemas.microsoft.com/office/powerpoint/2010/main" val="1281554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u="none" dirty="0">
                <a:solidFill>
                  <a:srgbClr val="0563C1"/>
                </a:solidFill>
                <a:effectLst/>
                <a:latin typeface="Arial" panose="020B0604020202020204" pitchFamily="34" charset="0"/>
                <a:ea typeface="Calibri" panose="020F0502020204030204" pitchFamily="34" charset="0"/>
              </a:rPr>
              <a:t>20-35: Polarisatie</a:t>
            </a:r>
            <a:br>
              <a:rPr lang="nl-NL" sz="1800" b="1" u="none" dirty="0">
                <a:solidFill>
                  <a:srgbClr val="0563C1"/>
                </a:solidFill>
                <a:effectLst/>
                <a:latin typeface="Arial" panose="020B0604020202020204" pitchFamily="34" charset="0"/>
                <a:ea typeface="Calibri" panose="020F0502020204030204" pitchFamily="34" charset="0"/>
              </a:rPr>
            </a:br>
            <a:br>
              <a:rPr lang="nl-NL" sz="1800" b="1" u="none" dirty="0">
                <a:solidFill>
                  <a:srgbClr val="0563C1"/>
                </a:solidFill>
                <a:effectLst/>
                <a:latin typeface="Arial" panose="020B0604020202020204" pitchFamily="34" charset="0"/>
                <a:ea typeface="Calibri" panose="020F0502020204030204" pitchFamily="34" charset="0"/>
              </a:rPr>
            </a:br>
            <a:r>
              <a:rPr lang="nl-NL" sz="1200" u="none" dirty="0">
                <a:solidFill>
                  <a:srgbClr val="0563C1"/>
                </a:solidFill>
                <a:effectLst/>
                <a:latin typeface="Arial" panose="020B0604020202020204" pitchFamily="34" charset="0"/>
                <a:ea typeface="Calibri" panose="020F0502020204030204" pitchFamily="34" charset="0"/>
              </a:rPr>
              <a:t>-Wat polarisatie is (definitie(s), theorie).</a:t>
            </a:r>
            <a:endParaRPr lang="nl-NL" dirty="0"/>
          </a:p>
        </p:txBody>
      </p:sp>
      <p:sp>
        <p:nvSpPr>
          <p:cNvPr id="4" name="Tijdelijke aanduiding voor dianummer 3"/>
          <p:cNvSpPr>
            <a:spLocks noGrp="1"/>
          </p:cNvSpPr>
          <p:nvPr>
            <p:ph type="sldNum" sz="quarter" idx="5"/>
          </p:nvPr>
        </p:nvSpPr>
        <p:spPr/>
        <p:txBody>
          <a:bodyPr/>
          <a:lstStyle/>
          <a:p>
            <a:fld id="{D42DF4A1-6D29-43EB-A233-B5D8DD01414B}" type="slidenum">
              <a:rPr lang="nl-NL" smtClean="0"/>
              <a:t>9</a:t>
            </a:fld>
            <a:endParaRPr lang="nl-NL"/>
          </a:p>
        </p:txBody>
      </p:sp>
    </p:spTree>
    <p:extLst>
      <p:ext uri="{BB962C8B-B14F-4D97-AF65-F5344CB8AC3E}">
        <p14:creationId xmlns:p14="http://schemas.microsoft.com/office/powerpoint/2010/main" val="106772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04044-5F6C-B68E-E9CD-89411BC5B71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BB6E440-CF9F-9473-2B68-94E7B1BE938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6EE7729-0135-C0BC-729E-E120681C62AF}"/>
              </a:ext>
            </a:extLst>
          </p:cNvPr>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20-35: Polarisatie</a:t>
            </a:r>
          </a:p>
          <a:p>
            <a:endParaRPr lang="nl-NL" sz="1200" u="none" dirty="0">
              <a:solidFill>
                <a:srgbClr val="0563C1"/>
              </a:solidFill>
              <a:effectLst/>
              <a:latin typeface="Arial" panose="020B0604020202020204" pitchFamily="34" charset="0"/>
              <a:ea typeface="Calibri" panose="020F0502020204030204" pitchFamily="34" charset="0"/>
            </a:endParaRPr>
          </a:p>
          <a:p>
            <a:r>
              <a:rPr lang="nl-NL" sz="1200" u="none" dirty="0">
                <a:solidFill>
                  <a:srgbClr val="0563C1"/>
                </a:solidFill>
                <a:effectLst/>
                <a:latin typeface="Arial" panose="020B0604020202020204" pitchFamily="34" charset="0"/>
                <a:ea typeface="Calibri" panose="020F0502020204030204" pitchFamily="34" charset="0"/>
              </a:rPr>
              <a:t>-Koppeling sociaal werk (rol en vraagstukken)</a:t>
            </a:r>
          </a:p>
          <a:p>
            <a:endParaRPr lang="nl-NL" sz="1200" u="none" dirty="0">
              <a:solidFill>
                <a:srgbClr val="0563C1"/>
              </a:solidFill>
              <a:effectLst/>
              <a:latin typeface="Arial" panose="020B0604020202020204" pitchFamily="34" charset="0"/>
              <a:ea typeface="Calibri" panose="020F0502020204030204" pitchFamily="34" charset="0"/>
            </a:endParaRPr>
          </a:p>
          <a:p>
            <a:r>
              <a:rPr lang="nl-NL" dirty="0"/>
              <a:t>(Dynamo Jeugdwerk, 2024)</a:t>
            </a:r>
          </a:p>
        </p:txBody>
      </p:sp>
      <p:sp>
        <p:nvSpPr>
          <p:cNvPr id="4" name="Tijdelijke aanduiding voor dianummer 3">
            <a:extLst>
              <a:ext uri="{FF2B5EF4-FFF2-40B4-BE49-F238E27FC236}">
                <a16:creationId xmlns:a16="http://schemas.microsoft.com/office/drawing/2014/main" id="{2785C758-F72B-727E-4D18-1778B4DD8065}"/>
              </a:ext>
            </a:extLst>
          </p:cNvPr>
          <p:cNvSpPr>
            <a:spLocks noGrp="1"/>
          </p:cNvSpPr>
          <p:nvPr>
            <p:ph type="sldNum" sz="quarter" idx="5"/>
          </p:nvPr>
        </p:nvSpPr>
        <p:spPr/>
        <p:txBody>
          <a:bodyPr/>
          <a:lstStyle/>
          <a:p>
            <a:fld id="{A939B97C-E973-4DDB-9CA9-D5F0763728BE}" type="slidenum">
              <a:rPr lang="nl-NL" smtClean="0"/>
              <a:t>10</a:t>
            </a:fld>
            <a:endParaRPr lang="nl-NL"/>
          </a:p>
        </p:txBody>
      </p:sp>
    </p:spTree>
    <p:extLst>
      <p:ext uri="{BB962C8B-B14F-4D97-AF65-F5344CB8AC3E}">
        <p14:creationId xmlns:p14="http://schemas.microsoft.com/office/powerpoint/2010/main" val="19353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6F58C-459E-6682-A595-E6A1527E576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7D83B70-215D-10D4-77E7-F14ADBF2964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71AB8C9-1B3B-7125-A60C-7130FB1A9819}"/>
              </a:ext>
            </a:extLst>
          </p:cNvPr>
          <p:cNvSpPr>
            <a:spLocks noGrp="1"/>
          </p:cNvSpPr>
          <p:nvPr>
            <p:ph type="body" idx="1"/>
          </p:nvPr>
        </p:nvSpPr>
        <p:spPr/>
        <p:txBody>
          <a:bodyPr/>
          <a:lstStyle/>
          <a:p>
            <a:r>
              <a:rPr lang="nl-NL" sz="1800" b="1" u="none" dirty="0">
                <a:solidFill>
                  <a:srgbClr val="0563C1"/>
                </a:solidFill>
                <a:effectLst/>
                <a:latin typeface="Arial" panose="020B0604020202020204" pitchFamily="34" charset="0"/>
                <a:ea typeface="Calibri" panose="020F0502020204030204" pitchFamily="34" charset="0"/>
              </a:rPr>
              <a:t>20-35: Polarisatie</a:t>
            </a:r>
          </a:p>
          <a:p>
            <a:endParaRPr lang="nl-NL" sz="1200" u="none" dirty="0">
              <a:solidFill>
                <a:srgbClr val="0563C1"/>
              </a:solidFill>
              <a:effectLst/>
              <a:latin typeface="Arial" panose="020B0604020202020204" pitchFamily="34" charset="0"/>
              <a:ea typeface="Calibri" panose="020F0502020204030204" pitchFamily="34" charset="0"/>
            </a:endParaRPr>
          </a:p>
          <a:p>
            <a:r>
              <a:rPr lang="nl-NL" sz="1200" u="none" dirty="0">
                <a:solidFill>
                  <a:srgbClr val="0563C1"/>
                </a:solidFill>
                <a:effectLst/>
                <a:latin typeface="Arial" panose="020B0604020202020204" pitchFamily="34" charset="0"/>
                <a:ea typeface="Calibri" panose="020F0502020204030204" pitchFamily="34" charset="0"/>
              </a:rPr>
              <a:t>-Koppeling sociaal werk (rol en vraagstukken)</a:t>
            </a:r>
          </a:p>
          <a:p>
            <a:br>
              <a:rPr lang="nl-NL" sz="1200" u="none" dirty="0">
                <a:solidFill>
                  <a:srgbClr val="0563C1"/>
                </a:solidFill>
                <a:effectLst/>
                <a:latin typeface="Arial" panose="020B0604020202020204" pitchFamily="34" charset="0"/>
                <a:ea typeface="Calibri" panose="020F0502020204030204" pitchFamily="34" charset="0"/>
                <a:cs typeface="Calibri" panose="020F0502020204030204" pitchFamily="34" charset="0"/>
              </a:rPr>
            </a:br>
            <a:r>
              <a:rPr lang="nl-NL" sz="1200" u="none" dirty="0">
                <a:solidFill>
                  <a:srgbClr val="0563C1"/>
                </a:solidFill>
                <a:effectLst/>
                <a:latin typeface="Arial" panose="020B0604020202020204" pitchFamily="34" charset="0"/>
                <a:ea typeface="Calibri" panose="020F0502020204030204" pitchFamily="34" charset="0"/>
                <a:cs typeface="Calibri" panose="020F0502020204030204" pitchFamily="34" charset="0"/>
              </a:rPr>
              <a:t>(Dynamo Jeugdwerk, 2024)</a:t>
            </a:r>
            <a:endParaRPr lang="nl-NL" dirty="0">
              <a:latin typeface="Calibri" panose="020F0502020204030204" pitchFamily="34" charset="0"/>
              <a:ea typeface="Calibri" panose="020F0502020204030204" pitchFamily="34" charset="0"/>
              <a:cs typeface="Calibri" panose="020F0502020204030204" pitchFamily="34" charset="0"/>
            </a:endParaRPr>
          </a:p>
          <a:p>
            <a:endParaRPr lang="nl-NL" dirty="0"/>
          </a:p>
        </p:txBody>
      </p:sp>
      <p:sp>
        <p:nvSpPr>
          <p:cNvPr id="4" name="Tijdelijke aanduiding voor dianummer 3">
            <a:extLst>
              <a:ext uri="{FF2B5EF4-FFF2-40B4-BE49-F238E27FC236}">
                <a16:creationId xmlns:a16="http://schemas.microsoft.com/office/drawing/2014/main" id="{D895F0B3-101E-2D6F-EBE1-EC54C439DD25}"/>
              </a:ext>
            </a:extLst>
          </p:cNvPr>
          <p:cNvSpPr>
            <a:spLocks noGrp="1"/>
          </p:cNvSpPr>
          <p:nvPr>
            <p:ph type="sldNum" sz="quarter" idx="5"/>
          </p:nvPr>
        </p:nvSpPr>
        <p:spPr/>
        <p:txBody>
          <a:bodyPr/>
          <a:lstStyle/>
          <a:p>
            <a:fld id="{A939B97C-E973-4DDB-9CA9-D5F0763728BE}" type="slidenum">
              <a:rPr lang="nl-NL" smtClean="0"/>
              <a:t>11</a:t>
            </a:fld>
            <a:endParaRPr lang="nl-NL"/>
          </a:p>
        </p:txBody>
      </p:sp>
    </p:spTree>
    <p:extLst>
      <p:ext uri="{BB962C8B-B14F-4D97-AF65-F5344CB8AC3E}">
        <p14:creationId xmlns:p14="http://schemas.microsoft.com/office/powerpoint/2010/main" val="75709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7270B-743A-4392-A4B3-3924A970F15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6606A73-BD7F-441B-A7EA-9794CFDBA3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55B5C3E-60F2-4920-B4C3-124010384232}"/>
              </a:ext>
            </a:extLst>
          </p:cNvPr>
          <p:cNvSpPr>
            <a:spLocks noGrp="1"/>
          </p:cNvSpPr>
          <p:nvPr>
            <p:ph type="dt" sz="half" idx="10"/>
          </p:nvPr>
        </p:nvSpPr>
        <p:spPr/>
        <p:txBody>
          <a:bodyPr/>
          <a:lstStyle/>
          <a:p>
            <a:fld id="{87A1CB48-A27A-4033-A52E-3CA032B8DB04}" type="datetimeFigureOut">
              <a:rPr lang="nl-NL" smtClean="0"/>
              <a:t>9-4-2026</a:t>
            </a:fld>
            <a:endParaRPr lang="nl-NL"/>
          </a:p>
        </p:txBody>
      </p:sp>
      <p:sp>
        <p:nvSpPr>
          <p:cNvPr id="5" name="Tijdelijke aanduiding voor voettekst 4">
            <a:extLst>
              <a:ext uri="{FF2B5EF4-FFF2-40B4-BE49-F238E27FC236}">
                <a16:creationId xmlns:a16="http://schemas.microsoft.com/office/drawing/2014/main" id="{05F39992-64B5-4415-AA88-2FE656E17BD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E87225-0E11-4D56-9E7F-37FADA3B3087}"/>
              </a:ext>
            </a:extLst>
          </p:cNvPr>
          <p:cNvSpPr>
            <a:spLocks noGrp="1"/>
          </p:cNvSpPr>
          <p:nvPr>
            <p:ph type="sldNum" sz="quarter" idx="12"/>
          </p:nvPr>
        </p:nvSpPr>
        <p:spPr/>
        <p:txBody>
          <a:bodyPr/>
          <a:lstStyle/>
          <a:p>
            <a:fld id="{56922A83-979A-4BA2-90B5-F0E518E691AF}" type="slidenum">
              <a:rPr lang="nl-NL" smtClean="0"/>
              <a:t>‹nr.›</a:t>
            </a:fld>
            <a:endParaRPr lang="nl-NL"/>
          </a:p>
        </p:txBody>
      </p:sp>
    </p:spTree>
    <p:extLst>
      <p:ext uri="{BB962C8B-B14F-4D97-AF65-F5344CB8AC3E}">
        <p14:creationId xmlns:p14="http://schemas.microsoft.com/office/powerpoint/2010/main" val="91164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BD35F-4776-4758-8F8C-F8EDBBC0DC5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08C5939-931C-4A82-9297-2F9C07EE202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A767BB-7D17-445A-B830-98382610F65C}"/>
              </a:ext>
            </a:extLst>
          </p:cNvPr>
          <p:cNvSpPr>
            <a:spLocks noGrp="1"/>
          </p:cNvSpPr>
          <p:nvPr>
            <p:ph type="dt" sz="half" idx="10"/>
          </p:nvPr>
        </p:nvSpPr>
        <p:spPr/>
        <p:txBody>
          <a:bodyPr/>
          <a:lstStyle/>
          <a:p>
            <a:fld id="{87A1CB48-A27A-4033-A52E-3CA032B8DB04}" type="datetimeFigureOut">
              <a:rPr lang="nl-NL" smtClean="0"/>
              <a:t>9-4-2026</a:t>
            </a:fld>
            <a:endParaRPr lang="nl-NL"/>
          </a:p>
        </p:txBody>
      </p:sp>
      <p:sp>
        <p:nvSpPr>
          <p:cNvPr id="5" name="Tijdelijke aanduiding voor voettekst 4">
            <a:extLst>
              <a:ext uri="{FF2B5EF4-FFF2-40B4-BE49-F238E27FC236}">
                <a16:creationId xmlns:a16="http://schemas.microsoft.com/office/drawing/2014/main" id="{3C55C8EA-A7A8-41DA-8C56-B7380A83C50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5EE1CCF-FABC-466C-96B0-6C98FE9E7210}"/>
              </a:ext>
            </a:extLst>
          </p:cNvPr>
          <p:cNvSpPr>
            <a:spLocks noGrp="1"/>
          </p:cNvSpPr>
          <p:nvPr>
            <p:ph type="sldNum" sz="quarter" idx="12"/>
          </p:nvPr>
        </p:nvSpPr>
        <p:spPr/>
        <p:txBody>
          <a:bodyPr/>
          <a:lstStyle/>
          <a:p>
            <a:fld id="{56922A83-979A-4BA2-90B5-F0E518E691AF}" type="slidenum">
              <a:rPr lang="nl-NL" smtClean="0"/>
              <a:t>‹nr.›</a:t>
            </a:fld>
            <a:endParaRPr lang="nl-NL"/>
          </a:p>
        </p:txBody>
      </p:sp>
    </p:spTree>
    <p:extLst>
      <p:ext uri="{BB962C8B-B14F-4D97-AF65-F5344CB8AC3E}">
        <p14:creationId xmlns:p14="http://schemas.microsoft.com/office/powerpoint/2010/main" val="421778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6D6B21B-84CD-42F0-A9A4-E00580B3CB4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09ACC91-0CA2-4161-AD61-9A85478D751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345AA3F-9161-4127-906D-1C281DB34616}"/>
              </a:ext>
            </a:extLst>
          </p:cNvPr>
          <p:cNvSpPr>
            <a:spLocks noGrp="1"/>
          </p:cNvSpPr>
          <p:nvPr>
            <p:ph type="dt" sz="half" idx="10"/>
          </p:nvPr>
        </p:nvSpPr>
        <p:spPr/>
        <p:txBody>
          <a:bodyPr/>
          <a:lstStyle/>
          <a:p>
            <a:fld id="{87A1CB48-A27A-4033-A52E-3CA032B8DB04}" type="datetimeFigureOut">
              <a:rPr lang="nl-NL" smtClean="0"/>
              <a:t>9-4-2026</a:t>
            </a:fld>
            <a:endParaRPr lang="nl-NL"/>
          </a:p>
        </p:txBody>
      </p:sp>
      <p:sp>
        <p:nvSpPr>
          <p:cNvPr id="5" name="Tijdelijke aanduiding voor voettekst 4">
            <a:extLst>
              <a:ext uri="{FF2B5EF4-FFF2-40B4-BE49-F238E27FC236}">
                <a16:creationId xmlns:a16="http://schemas.microsoft.com/office/drawing/2014/main" id="{0C114E54-F295-4F1A-A804-6491664CCA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40A543-360E-4C5A-8229-826FEE723C08}"/>
              </a:ext>
            </a:extLst>
          </p:cNvPr>
          <p:cNvSpPr>
            <a:spLocks noGrp="1"/>
          </p:cNvSpPr>
          <p:nvPr>
            <p:ph type="sldNum" sz="quarter" idx="12"/>
          </p:nvPr>
        </p:nvSpPr>
        <p:spPr/>
        <p:txBody>
          <a:bodyPr/>
          <a:lstStyle/>
          <a:p>
            <a:fld id="{56922A83-979A-4BA2-90B5-F0E518E691AF}" type="slidenum">
              <a:rPr lang="nl-NL" smtClean="0"/>
              <a:t>‹nr.›</a:t>
            </a:fld>
            <a:endParaRPr lang="nl-NL"/>
          </a:p>
        </p:txBody>
      </p:sp>
    </p:spTree>
    <p:extLst>
      <p:ext uri="{BB962C8B-B14F-4D97-AF65-F5344CB8AC3E}">
        <p14:creationId xmlns:p14="http://schemas.microsoft.com/office/powerpoint/2010/main" val="203369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97E72-4A63-4057-AA08-659E214696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0FBB344-B52E-4398-ABCE-093F2DACA69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17582D-B0DA-4FD5-A4C2-6860759271F0}"/>
              </a:ext>
            </a:extLst>
          </p:cNvPr>
          <p:cNvSpPr>
            <a:spLocks noGrp="1"/>
          </p:cNvSpPr>
          <p:nvPr>
            <p:ph type="dt" sz="half" idx="10"/>
          </p:nvPr>
        </p:nvSpPr>
        <p:spPr/>
        <p:txBody>
          <a:bodyPr/>
          <a:lstStyle/>
          <a:p>
            <a:fld id="{87A1CB48-A27A-4033-A52E-3CA032B8DB04}" type="datetimeFigureOut">
              <a:rPr lang="nl-NL" smtClean="0"/>
              <a:t>9-4-2026</a:t>
            </a:fld>
            <a:endParaRPr lang="nl-NL"/>
          </a:p>
        </p:txBody>
      </p:sp>
      <p:sp>
        <p:nvSpPr>
          <p:cNvPr id="5" name="Tijdelijke aanduiding voor voettekst 4">
            <a:extLst>
              <a:ext uri="{FF2B5EF4-FFF2-40B4-BE49-F238E27FC236}">
                <a16:creationId xmlns:a16="http://schemas.microsoft.com/office/drawing/2014/main" id="{EB0DC376-B7F0-4C89-863F-B4EFB8371A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1747B5-45C2-4D14-BE80-76CAE581D22D}"/>
              </a:ext>
            </a:extLst>
          </p:cNvPr>
          <p:cNvSpPr>
            <a:spLocks noGrp="1"/>
          </p:cNvSpPr>
          <p:nvPr>
            <p:ph type="sldNum" sz="quarter" idx="12"/>
          </p:nvPr>
        </p:nvSpPr>
        <p:spPr/>
        <p:txBody>
          <a:bodyPr/>
          <a:lstStyle/>
          <a:p>
            <a:fld id="{56922A83-979A-4BA2-90B5-F0E518E691AF}" type="slidenum">
              <a:rPr lang="nl-NL" smtClean="0"/>
              <a:t>‹nr.›</a:t>
            </a:fld>
            <a:endParaRPr lang="nl-NL"/>
          </a:p>
        </p:txBody>
      </p:sp>
    </p:spTree>
    <p:extLst>
      <p:ext uri="{BB962C8B-B14F-4D97-AF65-F5344CB8AC3E}">
        <p14:creationId xmlns:p14="http://schemas.microsoft.com/office/powerpoint/2010/main" val="329051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BE2B6-D0DF-4E4F-8C75-9383166D75D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CA766F5-5359-41EC-9AD2-16C04857D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6B27DDB-D9B5-4D14-A0D9-61CC921ED29D}"/>
              </a:ext>
            </a:extLst>
          </p:cNvPr>
          <p:cNvSpPr>
            <a:spLocks noGrp="1"/>
          </p:cNvSpPr>
          <p:nvPr>
            <p:ph type="dt" sz="half" idx="10"/>
          </p:nvPr>
        </p:nvSpPr>
        <p:spPr/>
        <p:txBody>
          <a:bodyPr/>
          <a:lstStyle/>
          <a:p>
            <a:fld id="{87A1CB48-A27A-4033-A52E-3CA032B8DB04}" type="datetimeFigureOut">
              <a:rPr lang="nl-NL" smtClean="0"/>
              <a:t>9-4-2026</a:t>
            </a:fld>
            <a:endParaRPr lang="nl-NL"/>
          </a:p>
        </p:txBody>
      </p:sp>
      <p:sp>
        <p:nvSpPr>
          <p:cNvPr id="5" name="Tijdelijke aanduiding voor voettekst 4">
            <a:extLst>
              <a:ext uri="{FF2B5EF4-FFF2-40B4-BE49-F238E27FC236}">
                <a16:creationId xmlns:a16="http://schemas.microsoft.com/office/drawing/2014/main" id="{464C10F0-EC43-4A26-B572-800B812339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452EE1-0B1D-4705-9CED-52795066382E}"/>
              </a:ext>
            </a:extLst>
          </p:cNvPr>
          <p:cNvSpPr>
            <a:spLocks noGrp="1"/>
          </p:cNvSpPr>
          <p:nvPr>
            <p:ph type="sldNum" sz="quarter" idx="12"/>
          </p:nvPr>
        </p:nvSpPr>
        <p:spPr/>
        <p:txBody>
          <a:bodyPr/>
          <a:lstStyle/>
          <a:p>
            <a:fld id="{56922A83-979A-4BA2-90B5-F0E518E691AF}" type="slidenum">
              <a:rPr lang="nl-NL" smtClean="0"/>
              <a:t>‹nr.›</a:t>
            </a:fld>
            <a:endParaRPr lang="nl-NL"/>
          </a:p>
        </p:txBody>
      </p:sp>
    </p:spTree>
    <p:extLst>
      <p:ext uri="{BB962C8B-B14F-4D97-AF65-F5344CB8AC3E}">
        <p14:creationId xmlns:p14="http://schemas.microsoft.com/office/powerpoint/2010/main" val="387455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70E1D-B17C-4AC9-836B-857976807E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DD211E1-E612-4A21-A439-8B5E5DA7A6C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FBE4EBE-1793-4BFA-A8F1-CA195C2CDEA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8DDCAAC-23DE-40AC-8F73-9E42C9F0D0CF}"/>
              </a:ext>
            </a:extLst>
          </p:cNvPr>
          <p:cNvSpPr>
            <a:spLocks noGrp="1"/>
          </p:cNvSpPr>
          <p:nvPr>
            <p:ph type="dt" sz="half" idx="10"/>
          </p:nvPr>
        </p:nvSpPr>
        <p:spPr/>
        <p:txBody>
          <a:bodyPr/>
          <a:lstStyle/>
          <a:p>
            <a:fld id="{87A1CB48-A27A-4033-A52E-3CA032B8DB04}" type="datetimeFigureOut">
              <a:rPr lang="nl-NL" smtClean="0"/>
              <a:t>9-4-2026</a:t>
            </a:fld>
            <a:endParaRPr lang="nl-NL"/>
          </a:p>
        </p:txBody>
      </p:sp>
      <p:sp>
        <p:nvSpPr>
          <p:cNvPr id="6" name="Tijdelijke aanduiding voor voettekst 5">
            <a:extLst>
              <a:ext uri="{FF2B5EF4-FFF2-40B4-BE49-F238E27FC236}">
                <a16:creationId xmlns:a16="http://schemas.microsoft.com/office/drawing/2014/main" id="{DCC88586-43B3-4DFC-87B1-B58D3560F49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AABBB43-F04D-4B41-BAEF-39489386C357}"/>
              </a:ext>
            </a:extLst>
          </p:cNvPr>
          <p:cNvSpPr>
            <a:spLocks noGrp="1"/>
          </p:cNvSpPr>
          <p:nvPr>
            <p:ph type="sldNum" sz="quarter" idx="12"/>
          </p:nvPr>
        </p:nvSpPr>
        <p:spPr/>
        <p:txBody>
          <a:bodyPr/>
          <a:lstStyle/>
          <a:p>
            <a:fld id="{56922A83-979A-4BA2-90B5-F0E518E691AF}" type="slidenum">
              <a:rPr lang="nl-NL" smtClean="0"/>
              <a:t>‹nr.›</a:t>
            </a:fld>
            <a:endParaRPr lang="nl-NL"/>
          </a:p>
        </p:txBody>
      </p:sp>
    </p:spTree>
    <p:extLst>
      <p:ext uri="{BB962C8B-B14F-4D97-AF65-F5344CB8AC3E}">
        <p14:creationId xmlns:p14="http://schemas.microsoft.com/office/powerpoint/2010/main" val="2018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37230-F4AF-4785-94B1-FFD477A1E0A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99E64C8-CC63-4364-80F5-729E0674FF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53D5C77-D24E-43BB-9732-CE4137EDA34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9C63EE8-3202-4755-9647-FA8504C577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3EEBABC-9C97-4D14-988F-66767851923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585AA9F-73A3-46D3-88EA-10FE4B6E67BF}"/>
              </a:ext>
            </a:extLst>
          </p:cNvPr>
          <p:cNvSpPr>
            <a:spLocks noGrp="1"/>
          </p:cNvSpPr>
          <p:nvPr>
            <p:ph type="dt" sz="half" idx="10"/>
          </p:nvPr>
        </p:nvSpPr>
        <p:spPr/>
        <p:txBody>
          <a:bodyPr/>
          <a:lstStyle/>
          <a:p>
            <a:fld id="{87A1CB48-A27A-4033-A52E-3CA032B8DB04}" type="datetimeFigureOut">
              <a:rPr lang="nl-NL" smtClean="0"/>
              <a:t>9-4-2026</a:t>
            </a:fld>
            <a:endParaRPr lang="nl-NL"/>
          </a:p>
        </p:txBody>
      </p:sp>
      <p:sp>
        <p:nvSpPr>
          <p:cNvPr id="8" name="Tijdelijke aanduiding voor voettekst 7">
            <a:extLst>
              <a:ext uri="{FF2B5EF4-FFF2-40B4-BE49-F238E27FC236}">
                <a16:creationId xmlns:a16="http://schemas.microsoft.com/office/drawing/2014/main" id="{C400321B-03B5-492A-826D-D424FF4F072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9F2EBA6-8CB3-4CD0-88E2-6DA07EE7B833}"/>
              </a:ext>
            </a:extLst>
          </p:cNvPr>
          <p:cNvSpPr>
            <a:spLocks noGrp="1"/>
          </p:cNvSpPr>
          <p:nvPr>
            <p:ph type="sldNum" sz="quarter" idx="12"/>
          </p:nvPr>
        </p:nvSpPr>
        <p:spPr/>
        <p:txBody>
          <a:bodyPr/>
          <a:lstStyle/>
          <a:p>
            <a:fld id="{56922A83-979A-4BA2-90B5-F0E518E691AF}" type="slidenum">
              <a:rPr lang="nl-NL" smtClean="0"/>
              <a:t>‹nr.›</a:t>
            </a:fld>
            <a:endParaRPr lang="nl-NL"/>
          </a:p>
        </p:txBody>
      </p:sp>
    </p:spTree>
    <p:extLst>
      <p:ext uri="{BB962C8B-B14F-4D97-AF65-F5344CB8AC3E}">
        <p14:creationId xmlns:p14="http://schemas.microsoft.com/office/powerpoint/2010/main" val="51426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FFB3A-4502-4D80-B395-BCFA4413330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B91D6AC-BC3A-4340-A38C-1DC9B718BA8F}"/>
              </a:ext>
            </a:extLst>
          </p:cNvPr>
          <p:cNvSpPr>
            <a:spLocks noGrp="1"/>
          </p:cNvSpPr>
          <p:nvPr>
            <p:ph type="dt" sz="half" idx="10"/>
          </p:nvPr>
        </p:nvSpPr>
        <p:spPr/>
        <p:txBody>
          <a:bodyPr/>
          <a:lstStyle/>
          <a:p>
            <a:fld id="{87A1CB48-A27A-4033-A52E-3CA032B8DB04}" type="datetimeFigureOut">
              <a:rPr lang="nl-NL" smtClean="0"/>
              <a:t>9-4-2026</a:t>
            </a:fld>
            <a:endParaRPr lang="nl-NL"/>
          </a:p>
        </p:txBody>
      </p:sp>
      <p:sp>
        <p:nvSpPr>
          <p:cNvPr id="4" name="Tijdelijke aanduiding voor voettekst 3">
            <a:extLst>
              <a:ext uri="{FF2B5EF4-FFF2-40B4-BE49-F238E27FC236}">
                <a16:creationId xmlns:a16="http://schemas.microsoft.com/office/drawing/2014/main" id="{EE6CC05F-1FBC-4970-8167-3985913F190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2A4AB1A-E251-455F-AC10-4474B4336CAA}"/>
              </a:ext>
            </a:extLst>
          </p:cNvPr>
          <p:cNvSpPr>
            <a:spLocks noGrp="1"/>
          </p:cNvSpPr>
          <p:nvPr>
            <p:ph type="sldNum" sz="quarter" idx="12"/>
          </p:nvPr>
        </p:nvSpPr>
        <p:spPr/>
        <p:txBody>
          <a:bodyPr/>
          <a:lstStyle/>
          <a:p>
            <a:fld id="{56922A83-979A-4BA2-90B5-F0E518E691AF}" type="slidenum">
              <a:rPr lang="nl-NL" smtClean="0"/>
              <a:t>‹nr.›</a:t>
            </a:fld>
            <a:endParaRPr lang="nl-NL"/>
          </a:p>
        </p:txBody>
      </p:sp>
    </p:spTree>
    <p:extLst>
      <p:ext uri="{BB962C8B-B14F-4D97-AF65-F5344CB8AC3E}">
        <p14:creationId xmlns:p14="http://schemas.microsoft.com/office/powerpoint/2010/main" val="227362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A905C2-ED4F-4735-A59C-A4620F4593EC}"/>
              </a:ext>
            </a:extLst>
          </p:cNvPr>
          <p:cNvSpPr>
            <a:spLocks noGrp="1"/>
          </p:cNvSpPr>
          <p:nvPr>
            <p:ph type="dt" sz="half" idx="10"/>
          </p:nvPr>
        </p:nvSpPr>
        <p:spPr/>
        <p:txBody>
          <a:bodyPr/>
          <a:lstStyle/>
          <a:p>
            <a:fld id="{87A1CB48-A27A-4033-A52E-3CA032B8DB04}" type="datetimeFigureOut">
              <a:rPr lang="nl-NL" smtClean="0"/>
              <a:t>9-4-2026</a:t>
            </a:fld>
            <a:endParaRPr lang="nl-NL"/>
          </a:p>
        </p:txBody>
      </p:sp>
      <p:sp>
        <p:nvSpPr>
          <p:cNvPr id="3" name="Tijdelijke aanduiding voor voettekst 2">
            <a:extLst>
              <a:ext uri="{FF2B5EF4-FFF2-40B4-BE49-F238E27FC236}">
                <a16:creationId xmlns:a16="http://schemas.microsoft.com/office/drawing/2014/main" id="{AD7316CF-C0AB-4207-B425-76FA2E87C02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35D78C0-1FE1-455B-B311-6DECB01C1A76}"/>
              </a:ext>
            </a:extLst>
          </p:cNvPr>
          <p:cNvSpPr>
            <a:spLocks noGrp="1"/>
          </p:cNvSpPr>
          <p:nvPr>
            <p:ph type="sldNum" sz="quarter" idx="12"/>
          </p:nvPr>
        </p:nvSpPr>
        <p:spPr/>
        <p:txBody>
          <a:bodyPr/>
          <a:lstStyle/>
          <a:p>
            <a:fld id="{56922A83-979A-4BA2-90B5-F0E518E691AF}" type="slidenum">
              <a:rPr lang="nl-NL" smtClean="0"/>
              <a:t>‹nr.›</a:t>
            </a:fld>
            <a:endParaRPr lang="nl-NL"/>
          </a:p>
        </p:txBody>
      </p:sp>
    </p:spTree>
    <p:extLst>
      <p:ext uri="{BB962C8B-B14F-4D97-AF65-F5344CB8AC3E}">
        <p14:creationId xmlns:p14="http://schemas.microsoft.com/office/powerpoint/2010/main" val="262062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C212A-07AD-451C-AE63-06353BAA8CE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F22ECCA-F8BC-432E-A0E6-5911444187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01256C4-A0C3-46D8-990B-5D5F21F76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B64138-69F5-4440-93E6-85E4DAD8DCB6}"/>
              </a:ext>
            </a:extLst>
          </p:cNvPr>
          <p:cNvSpPr>
            <a:spLocks noGrp="1"/>
          </p:cNvSpPr>
          <p:nvPr>
            <p:ph type="dt" sz="half" idx="10"/>
          </p:nvPr>
        </p:nvSpPr>
        <p:spPr/>
        <p:txBody>
          <a:bodyPr/>
          <a:lstStyle/>
          <a:p>
            <a:fld id="{87A1CB48-A27A-4033-A52E-3CA032B8DB04}" type="datetimeFigureOut">
              <a:rPr lang="nl-NL" smtClean="0"/>
              <a:t>9-4-2026</a:t>
            </a:fld>
            <a:endParaRPr lang="nl-NL"/>
          </a:p>
        </p:txBody>
      </p:sp>
      <p:sp>
        <p:nvSpPr>
          <p:cNvPr id="6" name="Tijdelijke aanduiding voor voettekst 5">
            <a:extLst>
              <a:ext uri="{FF2B5EF4-FFF2-40B4-BE49-F238E27FC236}">
                <a16:creationId xmlns:a16="http://schemas.microsoft.com/office/drawing/2014/main" id="{35E34D7A-8F3D-4D44-BAB1-28FF4D19A7F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8C64CD0-A71F-4018-861A-5E5E088C9314}"/>
              </a:ext>
            </a:extLst>
          </p:cNvPr>
          <p:cNvSpPr>
            <a:spLocks noGrp="1"/>
          </p:cNvSpPr>
          <p:nvPr>
            <p:ph type="sldNum" sz="quarter" idx="12"/>
          </p:nvPr>
        </p:nvSpPr>
        <p:spPr/>
        <p:txBody>
          <a:bodyPr/>
          <a:lstStyle/>
          <a:p>
            <a:fld id="{56922A83-979A-4BA2-90B5-F0E518E691AF}" type="slidenum">
              <a:rPr lang="nl-NL" smtClean="0"/>
              <a:t>‹nr.›</a:t>
            </a:fld>
            <a:endParaRPr lang="nl-NL"/>
          </a:p>
        </p:txBody>
      </p:sp>
    </p:spTree>
    <p:extLst>
      <p:ext uri="{BB962C8B-B14F-4D97-AF65-F5344CB8AC3E}">
        <p14:creationId xmlns:p14="http://schemas.microsoft.com/office/powerpoint/2010/main" val="200667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E46F1-34B7-4B85-8ED0-85BA1CEB93B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39D2B0D-5BF1-4C60-A5C0-6403CEA0E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F26A0CF-C71E-407C-8B7F-8CF618845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BC0EA82-3750-47D1-8DD1-01B18EF5106A}"/>
              </a:ext>
            </a:extLst>
          </p:cNvPr>
          <p:cNvSpPr>
            <a:spLocks noGrp="1"/>
          </p:cNvSpPr>
          <p:nvPr>
            <p:ph type="dt" sz="half" idx="10"/>
          </p:nvPr>
        </p:nvSpPr>
        <p:spPr/>
        <p:txBody>
          <a:bodyPr/>
          <a:lstStyle/>
          <a:p>
            <a:fld id="{87A1CB48-A27A-4033-A52E-3CA032B8DB04}" type="datetimeFigureOut">
              <a:rPr lang="nl-NL" smtClean="0"/>
              <a:t>9-4-2026</a:t>
            </a:fld>
            <a:endParaRPr lang="nl-NL"/>
          </a:p>
        </p:txBody>
      </p:sp>
      <p:sp>
        <p:nvSpPr>
          <p:cNvPr id="6" name="Tijdelijke aanduiding voor voettekst 5">
            <a:extLst>
              <a:ext uri="{FF2B5EF4-FFF2-40B4-BE49-F238E27FC236}">
                <a16:creationId xmlns:a16="http://schemas.microsoft.com/office/drawing/2014/main" id="{CC53AE6D-9ADC-43FF-8332-C60BFA2900F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6BDC884-6499-45B0-A8F2-E4FD64EBD6A4}"/>
              </a:ext>
            </a:extLst>
          </p:cNvPr>
          <p:cNvSpPr>
            <a:spLocks noGrp="1"/>
          </p:cNvSpPr>
          <p:nvPr>
            <p:ph type="sldNum" sz="quarter" idx="12"/>
          </p:nvPr>
        </p:nvSpPr>
        <p:spPr/>
        <p:txBody>
          <a:bodyPr/>
          <a:lstStyle/>
          <a:p>
            <a:fld id="{56922A83-979A-4BA2-90B5-F0E518E691AF}" type="slidenum">
              <a:rPr lang="nl-NL" smtClean="0"/>
              <a:t>‹nr.›</a:t>
            </a:fld>
            <a:endParaRPr lang="nl-NL"/>
          </a:p>
        </p:txBody>
      </p:sp>
    </p:spTree>
    <p:extLst>
      <p:ext uri="{BB962C8B-B14F-4D97-AF65-F5344CB8AC3E}">
        <p14:creationId xmlns:p14="http://schemas.microsoft.com/office/powerpoint/2010/main" val="344224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E3E2785-C07F-4100-BDBB-1389596E1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E1D55E1-8A5C-494A-9B3F-0CE9E53EFF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5FA2CC-E9F9-4D1A-B611-35CBAB8164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1CB48-A27A-4033-A52E-3CA032B8DB04}" type="datetimeFigureOut">
              <a:rPr lang="nl-NL" smtClean="0"/>
              <a:t>9-4-2026</a:t>
            </a:fld>
            <a:endParaRPr lang="nl-NL"/>
          </a:p>
        </p:txBody>
      </p:sp>
      <p:sp>
        <p:nvSpPr>
          <p:cNvPr id="5" name="Tijdelijke aanduiding voor voettekst 4">
            <a:extLst>
              <a:ext uri="{FF2B5EF4-FFF2-40B4-BE49-F238E27FC236}">
                <a16:creationId xmlns:a16="http://schemas.microsoft.com/office/drawing/2014/main" id="{C4CEE3A1-4DF6-48A6-BA48-D0E42B36C0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0088612-24E9-4C25-B4A3-63C1084411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22A83-979A-4BA2-90B5-F0E518E691AF}" type="slidenum">
              <a:rPr lang="nl-NL" smtClean="0"/>
              <a:t>‹nr.›</a:t>
            </a:fld>
            <a:endParaRPr lang="nl-NL"/>
          </a:p>
        </p:txBody>
      </p:sp>
    </p:spTree>
    <p:extLst>
      <p:ext uri="{BB962C8B-B14F-4D97-AF65-F5344CB8AC3E}">
        <p14:creationId xmlns:p14="http://schemas.microsoft.com/office/powerpoint/2010/main" val="689639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ntys.mediamission.nl/Mediasite/Play/cba4ce802d60478eb6e2933fd43b84ce1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fontys.mediamission.nl/Mediasite/Play/deddd7fa31214691aa4075e390e001a11d" TargetMode="External"/><Relationship Id="rId5" Type="http://schemas.openxmlformats.org/officeDocument/2006/relationships/image" Target="../media/image13.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microsoft.com/office/2018/10/relationships/comments" Target="../comments/modernComment_11D_4637788F.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microsoft.com/office/2018/10/relationships/comments" Target="../comments/modernComment_10D_3B740AE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2_BB644018.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jp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tekst, kleding, person, overdekt&#10;&#10;Door AI gegenereerde inhoud is mogelijk onjuist.">
            <a:extLst>
              <a:ext uri="{FF2B5EF4-FFF2-40B4-BE49-F238E27FC236}">
                <a16:creationId xmlns:a16="http://schemas.microsoft.com/office/drawing/2014/main" id="{D845B5D7-C0CF-5972-D762-DC57EE4E2196}"/>
              </a:ext>
            </a:extLst>
          </p:cNvPr>
          <p:cNvPicPr>
            <a:picLocks noChangeAspect="1"/>
          </p:cNvPicPr>
          <p:nvPr/>
        </p:nvPicPr>
        <p:blipFill>
          <a:blip r:embed="rId2">
            <a:extLst>
              <a:ext uri="{28A0092B-C50C-407E-A947-70E740481C1C}">
                <a14:useLocalDpi xmlns:a14="http://schemas.microsoft.com/office/drawing/2010/main" val="0"/>
              </a:ext>
            </a:extLst>
          </a:blip>
          <a:srcRect t="8250" b="23836"/>
          <a:stretch>
            <a:fillRect/>
          </a:stretch>
        </p:blipFill>
        <p:spPr>
          <a:xfrm>
            <a:off x="0" y="1031582"/>
            <a:ext cx="12192000" cy="5520047"/>
          </a:xfrm>
          <a:prstGeom prst="rect">
            <a:avLst/>
          </a:prstGeom>
        </p:spPr>
      </p:pic>
      <p:sp>
        <p:nvSpPr>
          <p:cNvPr id="12" name="Rechthoek 11">
            <a:extLst>
              <a:ext uri="{FF2B5EF4-FFF2-40B4-BE49-F238E27FC236}">
                <a16:creationId xmlns:a16="http://schemas.microsoft.com/office/drawing/2014/main" id="{8D09132B-37B0-0B26-8E7C-19F48F342C35}"/>
              </a:ext>
            </a:extLst>
          </p:cNvPr>
          <p:cNvSpPr/>
          <p:nvPr/>
        </p:nvSpPr>
        <p:spPr>
          <a:xfrm>
            <a:off x="0" y="1031582"/>
            <a:ext cx="12192000" cy="5520047"/>
          </a:xfrm>
          <a:prstGeom prst="rect">
            <a:avLst/>
          </a:prstGeom>
          <a:solidFill>
            <a:srgbClr val="00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1A597BF7-59DA-4637-8A05-3C0A4FD2F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2" name="Tekstvak 1">
            <a:extLst>
              <a:ext uri="{FF2B5EF4-FFF2-40B4-BE49-F238E27FC236}">
                <a16:creationId xmlns:a16="http://schemas.microsoft.com/office/drawing/2014/main" id="{72AFD0DF-F54C-4B92-AF52-F243979D0494}"/>
              </a:ext>
            </a:extLst>
          </p:cNvPr>
          <p:cNvSpPr txBox="1"/>
          <p:nvPr/>
        </p:nvSpPr>
        <p:spPr>
          <a:xfrm>
            <a:off x="3165712" y="1484033"/>
            <a:ext cx="5860577" cy="954107"/>
          </a:xfrm>
          <a:prstGeom prst="rect">
            <a:avLst/>
          </a:prstGeom>
          <a:solidFill>
            <a:schemeClr val="bg1"/>
          </a:solidFill>
        </p:spPr>
        <p:txBody>
          <a:bodyPr wrap="square" rtlCol="0">
            <a:spAutoFit/>
          </a:bodyPr>
          <a:lstStyle/>
          <a:p>
            <a:pPr algn="ctr"/>
            <a:r>
              <a:rPr lang="nl-NL" sz="3600" b="1" dirty="0">
                <a:latin typeface="Fira Sans" panose="020B0503050000020004" pitchFamily="34" charset="0"/>
                <a:ea typeface="Open sans" panose="020B0606030504020204" pitchFamily="34" charset="0"/>
                <a:cs typeface="Open sans" panose="020B0606030504020204" pitchFamily="34" charset="0"/>
              </a:rPr>
              <a:t>Down </a:t>
            </a:r>
            <a:r>
              <a:rPr lang="nl-NL" sz="3600" b="1" dirty="0" err="1">
                <a:latin typeface="Fira Sans" panose="020B0503050000020004" pitchFamily="34" charset="0"/>
                <a:ea typeface="Open sans" panose="020B0606030504020204" pitchFamily="34" charset="0"/>
                <a:cs typeface="Open sans" panose="020B0606030504020204" pitchFamily="34" charset="0"/>
              </a:rPr>
              <a:t>the</a:t>
            </a:r>
            <a:r>
              <a:rPr lang="nl-NL" sz="3600" b="1" dirty="0">
                <a:latin typeface="Fira Sans" panose="020B0503050000020004" pitchFamily="34" charset="0"/>
                <a:ea typeface="Open sans" panose="020B0606030504020204" pitchFamily="34" charset="0"/>
                <a:cs typeface="Open sans" panose="020B0606030504020204" pitchFamily="34" charset="0"/>
              </a:rPr>
              <a:t> </a:t>
            </a:r>
            <a:r>
              <a:rPr lang="nl-NL" sz="3600" b="1" dirty="0" err="1">
                <a:latin typeface="Fira Sans" panose="020B0503050000020004" pitchFamily="34" charset="0"/>
                <a:ea typeface="Open sans" panose="020B0606030504020204" pitchFamily="34" charset="0"/>
                <a:cs typeface="Open sans" panose="020B0606030504020204" pitchFamily="34" charset="0"/>
              </a:rPr>
              <a:t>rabbit</a:t>
            </a:r>
            <a:r>
              <a:rPr lang="nl-NL" sz="3600" b="1" dirty="0">
                <a:latin typeface="Fira Sans" panose="020B0503050000020004" pitchFamily="34" charset="0"/>
                <a:ea typeface="Open sans" panose="020B0606030504020204" pitchFamily="34" charset="0"/>
                <a:cs typeface="Open sans" panose="020B0606030504020204" pitchFamily="34" charset="0"/>
              </a:rPr>
              <a:t> hole</a:t>
            </a:r>
          </a:p>
          <a:p>
            <a:pPr algn="ctr"/>
            <a:r>
              <a:rPr lang="nl-NL" sz="2000" b="1" dirty="0">
                <a:latin typeface="Fira Sans" panose="020B0503050000020004" pitchFamily="34" charset="0"/>
                <a:ea typeface="Open sans" panose="020B0606030504020204" pitchFamily="34" charset="0"/>
                <a:cs typeface="Open sans" panose="020B0606030504020204" pitchFamily="34" charset="0"/>
              </a:rPr>
              <a:t>Polarisatie en sociale media in het sociaal werk</a:t>
            </a:r>
            <a:endParaRPr lang="nl-NL" b="1" dirty="0">
              <a:latin typeface="Fira Sans" panose="020B0503050000020004" pitchFamily="34" charset="0"/>
              <a:ea typeface="Open sans" panose="020B0606030504020204" pitchFamily="34" charset="0"/>
              <a:cs typeface="Open sans" panose="020B0606030504020204" pitchFamily="34" charset="0"/>
            </a:endParaRPr>
          </a:p>
        </p:txBody>
      </p:sp>
      <p:sp>
        <p:nvSpPr>
          <p:cNvPr id="6" name="Rechthoek 5">
            <a:extLst>
              <a:ext uri="{FF2B5EF4-FFF2-40B4-BE49-F238E27FC236}">
                <a16:creationId xmlns:a16="http://schemas.microsoft.com/office/drawing/2014/main" id="{CE4AFB28-E7A8-50C2-244F-3882B6E1475B}"/>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dirty="0"/>
          </a:p>
        </p:txBody>
      </p:sp>
      <p:pic>
        <p:nvPicPr>
          <p:cNvPr id="5" name="Afbeelding 4" descr="Afbeelding met tekst, Lettertype, logo, Graphics&#10;&#10;Door AI gegenereerde inhoud is mogelijk onjuist.">
            <a:extLst>
              <a:ext uri="{FF2B5EF4-FFF2-40B4-BE49-F238E27FC236}">
                <a16:creationId xmlns:a16="http://schemas.microsoft.com/office/drawing/2014/main" id="{03D91B32-4317-8562-4C6B-EDFE06A75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
        <p:nvSpPr>
          <p:cNvPr id="9" name="Tekstvak 8">
            <a:extLst>
              <a:ext uri="{FF2B5EF4-FFF2-40B4-BE49-F238E27FC236}">
                <a16:creationId xmlns:a16="http://schemas.microsoft.com/office/drawing/2014/main" id="{5595D3B6-5977-5409-F0C6-260E28C7470F}"/>
              </a:ext>
            </a:extLst>
          </p:cNvPr>
          <p:cNvSpPr txBox="1"/>
          <p:nvPr/>
        </p:nvSpPr>
        <p:spPr>
          <a:xfrm>
            <a:off x="260612" y="5604001"/>
            <a:ext cx="6094878" cy="738664"/>
          </a:xfrm>
          <a:prstGeom prst="rect">
            <a:avLst/>
          </a:prstGeom>
          <a:noFill/>
        </p:spPr>
        <p:txBody>
          <a:bodyPr wrap="square">
            <a:spAutoFit/>
          </a:bodyPr>
          <a:lstStyle/>
          <a:p>
            <a:r>
              <a:rPr lang="nl-NL"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Stef Dingemans (Fontys)</a:t>
            </a:r>
          </a:p>
          <a:p>
            <a:r>
              <a:rPr lang="nl-NL"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Carolien Terhorst (HAN)</a:t>
            </a:r>
          </a:p>
          <a:p>
            <a:r>
              <a:rPr lang="nl-NL"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David ter Avest (Hogeschool Inholland)</a:t>
            </a:r>
          </a:p>
        </p:txBody>
      </p:sp>
      <p:sp>
        <p:nvSpPr>
          <p:cNvPr id="13" name="Tekstvak 12">
            <a:extLst>
              <a:ext uri="{FF2B5EF4-FFF2-40B4-BE49-F238E27FC236}">
                <a16:creationId xmlns:a16="http://schemas.microsoft.com/office/drawing/2014/main" id="{3C38CB37-9BCE-D00F-7693-84A298282B91}"/>
              </a:ext>
            </a:extLst>
          </p:cNvPr>
          <p:cNvSpPr txBox="1"/>
          <p:nvPr/>
        </p:nvSpPr>
        <p:spPr>
          <a:xfrm>
            <a:off x="3165712" y="2627410"/>
            <a:ext cx="5860577" cy="523220"/>
          </a:xfrm>
          <a:prstGeom prst="rect">
            <a:avLst/>
          </a:prstGeom>
          <a:solidFill>
            <a:schemeClr val="bg1"/>
          </a:solidFill>
        </p:spPr>
        <p:txBody>
          <a:bodyPr wrap="square" rtlCol="0">
            <a:spAutoFit/>
          </a:bodyPr>
          <a:lstStyle/>
          <a:p>
            <a:pPr algn="ctr"/>
            <a:r>
              <a:rPr lang="nl-NL" sz="2800" b="1" dirty="0">
                <a:latin typeface="Fira Sans" panose="020B0503050000020004" pitchFamily="34" charset="0"/>
                <a:ea typeface="Open sans" panose="020B0606030504020204" pitchFamily="34" charset="0"/>
                <a:cs typeface="Open sans" panose="020B0606030504020204" pitchFamily="34" charset="0"/>
              </a:rPr>
              <a:t>Les 1 Polarisatie en sociale media</a:t>
            </a:r>
            <a:endParaRPr lang="nl-NL" sz="1400" b="1" dirty="0">
              <a:latin typeface="Fira Sans" panose="020B05030500000200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334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2A3A5-D45F-7265-BB4F-2DF0FA76C069}"/>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D6584A66-B9AA-0481-7E32-78D9EE25F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5" name="Rechthoek 4">
            <a:extLst>
              <a:ext uri="{FF2B5EF4-FFF2-40B4-BE49-F238E27FC236}">
                <a16:creationId xmlns:a16="http://schemas.microsoft.com/office/drawing/2014/main" id="{6497BA83-3C8F-2B6B-C20B-DB9D5D6A33B9}"/>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pic>
        <p:nvPicPr>
          <p:cNvPr id="6" name="Afbeelding 5" descr="Afbeelding met tekst, Lettertype, logo, Graphics&#10;&#10;Door AI gegenereerde inhoud is mogelijk onjuist.">
            <a:extLst>
              <a:ext uri="{FF2B5EF4-FFF2-40B4-BE49-F238E27FC236}">
                <a16:creationId xmlns:a16="http://schemas.microsoft.com/office/drawing/2014/main" id="{C95F2DA0-CB9F-DFB0-3805-74411DBDB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
        <p:nvSpPr>
          <p:cNvPr id="7" name="Title 6">
            <a:extLst>
              <a:ext uri="{FF2B5EF4-FFF2-40B4-BE49-F238E27FC236}">
                <a16:creationId xmlns:a16="http://schemas.microsoft.com/office/drawing/2014/main" id="{BEE97FCD-5237-8B28-0470-93D6CE05663E}"/>
              </a:ext>
            </a:extLst>
          </p:cNvPr>
          <p:cNvSpPr txBox="1">
            <a:spLocks/>
          </p:cNvSpPr>
          <p:nvPr/>
        </p:nvSpPr>
        <p:spPr>
          <a:xfrm>
            <a:off x="838200" y="1318139"/>
            <a:ext cx="10515600" cy="638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Waar</a:t>
            </a:r>
            <a:r>
              <a:rPr lang="en-US" sz="3600" b="1" dirty="0">
                <a:latin typeface="Open sans" panose="020B0606030504020204" pitchFamily="34" charset="0"/>
                <a:ea typeface="Open sans" panose="020B0606030504020204" pitchFamily="34" charset="0"/>
                <a:cs typeface="Open sans" panose="020B0606030504020204" pitchFamily="34" charset="0"/>
              </a:rPr>
              <a:t> </a:t>
            </a:r>
            <a:r>
              <a:rPr lang="en-US" sz="3600" b="1" dirty="0" err="1">
                <a:latin typeface="Open sans" panose="020B0606030504020204" pitchFamily="34" charset="0"/>
                <a:ea typeface="Open sans" panose="020B0606030504020204" pitchFamily="34" charset="0"/>
                <a:cs typeface="Open sans" panose="020B0606030504020204" pitchFamily="34" charset="0"/>
              </a:rPr>
              <a:t>zien</a:t>
            </a:r>
            <a:r>
              <a:rPr lang="en-US" sz="3600" b="1" dirty="0">
                <a:latin typeface="Open sans" panose="020B0606030504020204" pitchFamily="34" charset="0"/>
                <a:ea typeface="Open sans" panose="020B0606030504020204" pitchFamily="34" charset="0"/>
                <a:cs typeface="Open sans" panose="020B0606030504020204" pitchFamily="34" charset="0"/>
              </a:rPr>
              <a:t> we het </a:t>
            </a:r>
            <a:r>
              <a:rPr lang="en-US" sz="3600" b="1" dirty="0" err="1">
                <a:latin typeface="Open sans" panose="020B0606030504020204" pitchFamily="34" charset="0"/>
                <a:ea typeface="Open sans" panose="020B0606030504020204" pitchFamily="34" charset="0"/>
                <a:cs typeface="Open sans" panose="020B0606030504020204" pitchFamily="34" charset="0"/>
              </a:rPr>
              <a:t>terug</a:t>
            </a:r>
            <a:r>
              <a:rPr lang="en-US" sz="3600" b="1" dirty="0">
                <a:latin typeface="Open sans" panose="020B0606030504020204" pitchFamily="34" charset="0"/>
                <a:ea typeface="Open sans" panose="020B0606030504020204" pitchFamily="34" charset="0"/>
                <a:cs typeface="Open sans" panose="020B0606030504020204" pitchFamily="34" charset="0"/>
              </a:rPr>
              <a:t>? </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8">
            <a:extLst>
              <a:ext uri="{FF2B5EF4-FFF2-40B4-BE49-F238E27FC236}">
                <a16:creationId xmlns:a16="http://schemas.microsoft.com/office/drawing/2014/main" id="{A136FA15-0EA6-7E13-4DBD-3DAF9AD268F0}"/>
              </a:ext>
            </a:extLst>
          </p:cNvPr>
          <p:cNvSpPr txBox="1">
            <a:spLocks/>
          </p:cNvSpPr>
          <p:nvPr/>
        </p:nvSpPr>
        <p:spPr>
          <a:xfrm>
            <a:off x="838200" y="2091017"/>
            <a:ext cx="10515600" cy="4085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Bijvoorbeeld</a:t>
            </a:r>
          </a:p>
          <a:p>
            <a:r>
              <a:rPr lang="nl-NL" sz="24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Op de arbeidsmarkt. </a:t>
            </a: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Jongeren ervaren discriminatie gedurende het sollicitatieproces. Dit leidt tot gevoelens van vervreemding en onbegrip, waarbij jongeren het gevoel hebben dat ze niet gelijkwaardige kansen krijgen op de arbeidsmarkt (sociale klasse / culturele polarisatie).</a:t>
            </a:r>
          </a:p>
          <a:p>
            <a:r>
              <a:rPr lang="nl-NL" sz="24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In de wijk. </a:t>
            </a: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Spanningen en conflicten tussen verschillende groepen jongeren van diverse etnische achtergronden. Dit leidde tot vooroordelen, stereotypering en uiteindelijk zelfs tot confrontaties op straat. De diversiteit in de buurt werd gezien als een bron van conflict in plaats van een kracht (groepspolarisatie).</a:t>
            </a:r>
          </a:p>
        </p:txBody>
      </p:sp>
    </p:spTree>
    <p:extLst>
      <p:ext uri="{BB962C8B-B14F-4D97-AF65-F5344CB8AC3E}">
        <p14:creationId xmlns:p14="http://schemas.microsoft.com/office/powerpoint/2010/main" val="427434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39F1F-47DA-F456-3F46-D53BD1CCC6A4}"/>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3FD53DD7-5879-E612-14C5-D84D81568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5" name="Rechthoek 4">
            <a:extLst>
              <a:ext uri="{FF2B5EF4-FFF2-40B4-BE49-F238E27FC236}">
                <a16:creationId xmlns:a16="http://schemas.microsoft.com/office/drawing/2014/main" id="{D135AFC5-9965-CD64-BFA4-D767735506DA}"/>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pic>
        <p:nvPicPr>
          <p:cNvPr id="6" name="Afbeelding 5" descr="Afbeelding met tekst, Lettertype, logo, Graphics&#10;&#10;Door AI gegenereerde inhoud is mogelijk onjuist.">
            <a:extLst>
              <a:ext uri="{FF2B5EF4-FFF2-40B4-BE49-F238E27FC236}">
                <a16:creationId xmlns:a16="http://schemas.microsoft.com/office/drawing/2014/main" id="{97F2E63A-169E-CB8A-73E1-EFAF7E858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
        <p:nvSpPr>
          <p:cNvPr id="7" name="Title 6">
            <a:extLst>
              <a:ext uri="{FF2B5EF4-FFF2-40B4-BE49-F238E27FC236}">
                <a16:creationId xmlns:a16="http://schemas.microsoft.com/office/drawing/2014/main" id="{F25B9720-9A6D-1002-5765-59CAE7E8B40B}"/>
              </a:ext>
            </a:extLst>
          </p:cNvPr>
          <p:cNvSpPr txBox="1">
            <a:spLocks/>
          </p:cNvSpPr>
          <p:nvPr/>
        </p:nvSpPr>
        <p:spPr>
          <a:xfrm>
            <a:off x="838200" y="1318139"/>
            <a:ext cx="10515600" cy="638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Waar</a:t>
            </a:r>
            <a:r>
              <a:rPr lang="en-US" sz="3600" b="1" dirty="0">
                <a:latin typeface="Open sans" panose="020B0606030504020204" pitchFamily="34" charset="0"/>
                <a:ea typeface="Open sans" panose="020B0606030504020204" pitchFamily="34" charset="0"/>
                <a:cs typeface="Open sans" panose="020B0606030504020204" pitchFamily="34" charset="0"/>
              </a:rPr>
              <a:t> </a:t>
            </a:r>
            <a:r>
              <a:rPr lang="en-US" sz="3600" b="1" dirty="0" err="1">
                <a:latin typeface="Open sans" panose="020B0606030504020204" pitchFamily="34" charset="0"/>
                <a:ea typeface="Open sans" panose="020B0606030504020204" pitchFamily="34" charset="0"/>
                <a:cs typeface="Open sans" panose="020B0606030504020204" pitchFamily="34" charset="0"/>
              </a:rPr>
              <a:t>zien</a:t>
            </a:r>
            <a:r>
              <a:rPr lang="en-US" sz="3600" b="1" dirty="0">
                <a:latin typeface="Open sans" panose="020B0606030504020204" pitchFamily="34" charset="0"/>
                <a:ea typeface="Open sans" panose="020B0606030504020204" pitchFamily="34" charset="0"/>
                <a:cs typeface="Open sans" panose="020B0606030504020204" pitchFamily="34" charset="0"/>
              </a:rPr>
              <a:t> we het </a:t>
            </a:r>
            <a:r>
              <a:rPr lang="en-US" sz="3600" b="1" dirty="0" err="1">
                <a:latin typeface="Open sans" panose="020B0606030504020204" pitchFamily="34" charset="0"/>
                <a:ea typeface="Open sans" panose="020B0606030504020204" pitchFamily="34" charset="0"/>
                <a:cs typeface="Open sans" panose="020B0606030504020204" pitchFamily="34" charset="0"/>
              </a:rPr>
              <a:t>terug</a:t>
            </a:r>
            <a:r>
              <a:rPr lang="en-US" sz="3600" b="1" dirty="0">
                <a:latin typeface="Open sans" panose="020B0606030504020204" pitchFamily="34" charset="0"/>
                <a:ea typeface="Open sans" panose="020B0606030504020204" pitchFamily="34" charset="0"/>
                <a:cs typeface="Open sans" panose="020B0606030504020204" pitchFamily="34" charset="0"/>
              </a:rPr>
              <a:t>?</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8">
            <a:extLst>
              <a:ext uri="{FF2B5EF4-FFF2-40B4-BE49-F238E27FC236}">
                <a16:creationId xmlns:a16="http://schemas.microsoft.com/office/drawing/2014/main" id="{933FA067-3597-79C2-01ED-DFDD24C3EB0B}"/>
              </a:ext>
            </a:extLst>
          </p:cNvPr>
          <p:cNvSpPr txBox="1">
            <a:spLocks/>
          </p:cNvSpPr>
          <p:nvPr/>
        </p:nvSpPr>
        <p:spPr>
          <a:xfrm>
            <a:off x="838200" y="2091017"/>
            <a:ext cx="10515600" cy="40859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Bijvoorbeeld</a:t>
            </a:r>
          </a:p>
          <a:p>
            <a:r>
              <a:rPr lang="nl-NL" sz="24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Provocatie door externe figuren. </a:t>
            </a: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De jaarlijkse terugkeer van een voorman van </a:t>
            </a:r>
            <a:r>
              <a:rPr lang="nl-NL" sz="24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Pegida</a:t>
            </a: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 naar Eindhoven zorgt voor spanning onder jongeren. Zijn provocerende acties en uitspraken zetten jongeren tegen elkaar op en versterken het 'wij-zij' denken binnen de gemeenschap (politieke polarisatie).</a:t>
            </a:r>
          </a:p>
          <a:p>
            <a:r>
              <a:rPr lang="nl-NL" sz="24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Discussie rondom culturele tradities. </a:t>
            </a: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Het debat over tradities zoals het sinterklaasfeest en de figuur van zwarte piet heeft ook binnen onze jongerengroepen voor verdeeldheid gezorgd. Sommige jongeren voelen zich gekwetst door deze tradities, terwijl anderen vasthouden aan de historische en culturele betekenis ervan, wat leidt tot onbegrip en (culturele) polarisatie.</a:t>
            </a:r>
          </a:p>
        </p:txBody>
      </p:sp>
    </p:spTree>
    <p:extLst>
      <p:ext uri="{BB962C8B-B14F-4D97-AF65-F5344CB8AC3E}">
        <p14:creationId xmlns:p14="http://schemas.microsoft.com/office/powerpoint/2010/main" val="194527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21228-CF95-0B0C-858A-C1BC93B4A69E}"/>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2B1E1BA3-602F-B8E0-3725-D45DC4910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9FD99C38-680B-6673-DCF8-EC8E3116A628}"/>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B990C70C-C22F-A206-5C4F-445D959261BB}"/>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Polarisatie</a:t>
            </a:r>
            <a:r>
              <a:rPr lang="en-US" sz="3600" b="1" dirty="0">
                <a:latin typeface="Open sans" panose="020B0606030504020204" pitchFamily="34" charset="0"/>
                <a:ea typeface="Open sans" panose="020B0606030504020204" pitchFamily="34" charset="0"/>
                <a:cs typeface="Open sans" panose="020B0606030504020204" pitchFamily="34" charset="0"/>
              </a:rPr>
              <a:t> </a:t>
            </a:r>
            <a:r>
              <a:rPr lang="en-US" sz="3600" b="1" dirty="0" err="1">
                <a:latin typeface="Open sans" panose="020B0606030504020204" pitchFamily="34" charset="0"/>
                <a:ea typeface="Open sans" panose="020B0606030504020204" pitchFamily="34" charset="0"/>
                <a:cs typeface="Open sans" panose="020B0606030504020204" pitchFamily="34" charset="0"/>
              </a:rPr>
              <a:t>samengevat</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489E73DA-DD6F-FDED-A563-A4F1BEAD79E8}"/>
              </a:ext>
            </a:extLst>
          </p:cNvPr>
          <p:cNvSpPr>
            <a:spLocks noGrp="1"/>
          </p:cNvSpPr>
          <p:nvPr>
            <p:ph idx="1"/>
          </p:nvPr>
        </p:nvSpPr>
        <p:spPr>
          <a:xfrm>
            <a:off x="838200" y="2091017"/>
            <a:ext cx="7584440" cy="4085945"/>
          </a:xfrm>
        </p:spPr>
        <p:txBody>
          <a:bodyPr>
            <a:normAutofit/>
          </a:bodyPr>
          <a:lstStyle/>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Het is vooral een gedachtenconstructie.  </a:t>
            </a: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Dat gebeurt alleen wanneer de polarisatie voldoende brandstof krijgt. </a:t>
            </a: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Polarisatie gaat over gevoelens en emoties. Feitelijke informatie kan polarisatie niet tegenhouden.</a:t>
            </a:r>
          </a:p>
          <a:p>
            <a:endPar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a:p>
            <a:endPar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Afbeelding 1" descr="Afbeelding met tekst, Lettertype, logo, Graphics&#10;&#10;Door AI gegenereerde inhoud is mogelijk onjuist.">
            <a:extLst>
              <a:ext uri="{FF2B5EF4-FFF2-40B4-BE49-F238E27FC236}">
                <a16:creationId xmlns:a16="http://schemas.microsoft.com/office/drawing/2014/main" id="{BC5DE4A1-F0F6-C0D1-0796-2B41DC997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pic>
        <p:nvPicPr>
          <p:cNvPr id="4" name="Afbeelding 3" descr="Afbeelding met zwart-wit, Stillevenfotografie, schaakstuk, muur&#10;&#10;Door AI gegenereerde inhoud is mogelijk onjuist.">
            <a:extLst>
              <a:ext uri="{FF2B5EF4-FFF2-40B4-BE49-F238E27FC236}">
                <a16:creationId xmlns:a16="http://schemas.microsoft.com/office/drawing/2014/main" id="{6D259744-ABF0-7CED-58C7-40C4E14CA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1134" y="1031582"/>
            <a:ext cx="3680866" cy="5521618"/>
          </a:xfrm>
          <a:prstGeom prst="rect">
            <a:avLst/>
          </a:prstGeom>
        </p:spPr>
      </p:pic>
    </p:spTree>
    <p:extLst>
      <p:ext uri="{BB962C8B-B14F-4D97-AF65-F5344CB8AC3E}">
        <p14:creationId xmlns:p14="http://schemas.microsoft.com/office/powerpoint/2010/main" val="48528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684A-EA57-4BFF-341D-C591188FFBC5}"/>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D16A0702-F06D-1443-8206-B915E4BE7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A2990E55-A4BB-4F14-B928-7E5A90FE2D7C}"/>
              </a:ext>
            </a:extLst>
          </p:cNvPr>
          <p:cNvSpPr/>
          <p:nvPr/>
        </p:nvSpPr>
        <p:spPr>
          <a:xfrm>
            <a:off x="482215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2C5901BE-B3D5-876A-3786-DFA46810F392}"/>
              </a:ext>
            </a:extLst>
          </p:cNvPr>
          <p:cNvSpPr>
            <a:spLocks noGrp="1"/>
          </p:cNvSpPr>
          <p:nvPr>
            <p:ph type="title"/>
          </p:nvPr>
        </p:nvSpPr>
        <p:spPr>
          <a:xfrm>
            <a:off x="838200" y="1318139"/>
            <a:ext cx="10515600" cy="638736"/>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Meer </a:t>
            </a:r>
            <a:r>
              <a:rPr lang="en-US" sz="3600" b="1" dirty="0" err="1">
                <a:latin typeface="Open sans" panose="020B0606030504020204" pitchFamily="34" charset="0"/>
                <a:ea typeface="Open sans" panose="020B0606030504020204" pitchFamily="34" charset="0"/>
                <a:cs typeface="Open sans" panose="020B0606030504020204" pitchFamily="34" charset="0"/>
              </a:rPr>
              <a:t>weten</a:t>
            </a:r>
            <a:r>
              <a:rPr lang="en-US" sz="3600" b="1" dirty="0">
                <a:latin typeface="Open sans" panose="020B0606030504020204" pitchFamily="34" charset="0"/>
                <a:ea typeface="Open sans" panose="020B0606030504020204" pitchFamily="34" charset="0"/>
                <a:cs typeface="Open sans" panose="020B0606030504020204" pitchFamily="34" charset="0"/>
              </a:rPr>
              <a:t>?</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E045D37D-CFD7-8587-9185-6970CDD1CD57}"/>
              </a:ext>
            </a:extLst>
          </p:cNvPr>
          <p:cNvSpPr>
            <a:spLocks noGrp="1"/>
          </p:cNvSpPr>
          <p:nvPr>
            <p:ph idx="1"/>
          </p:nvPr>
        </p:nvSpPr>
        <p:spPr>
          <a:xfrm>
            <a:off x="838200" y="2091017"/>
            <a:ext cx="4698206" cy="4085945"/>
          </a:xfrm>
        </p:spPr>
        <p:txBody>
          <a:bodyPr>
            <a:normAutofit/>
          </a:bodyPr>
          <a:lstStyle/>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Kijk dan nu de kennisclip van Stef Dingemans over:</a:t>
            </a:r>
          </a:p>
          <a:p>
            <a:pPr marL="457200" indent="-457200">
              <a:buFont typeface="+mj-lt"/>
              <a:buAutoNum type="arabicParenR"/>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Definities van polarisatie</a:t>
            </a:r>
          </a:p>
          <a:p>
            <a:pPr marL="457200" indent="-457200">
              <a:buFont typeface="+mj-lt"/>
              <a:buAutoNum type="arabicParenR"/>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Vorm van polarisatie</a:t>
            </a:r>
          </a:p>
          <a:p>
            <a:pPr marL="457200" indent="-457200">
              <a:buFont typeface="+mj-lt"/>
              <a:buAutoNum type="arabicParenR"/>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Niveau van polarisatie</a:t>
            </a:r>
          </a:p>
          <a:p>
            <a:pPr marL="457200" indent="-457200">
              <a:buFont typeface="+mj-lt"/>
              <a:buAutoNum type="arabicParenR"/>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Context van polarisatie</a:t>
            </a:r>
          </a:p>
          <a:p>
            <a:endPar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Afbeelding 1" descr="Afbeelding met tekst, Lettertype, logo, Graphics&#10;&#10;Door AI gegenereerde inhoud is mogelijk onjuist.">
            <a:extLst>
              <a:ext uri="{FF2B5EF4-FFF2-40B4-BE49-F238E27FC236}">
                <a16:creationId xmlns:a16="http://schemas.microsoft.com/office/drawing/2014/main" id="{D1FBECA4-3E58-88A8-7C14-AC9B4F625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pic>
        <p:nvPicPr>
          <p:cNvPr id="5" name="Afbeelding 4" descr="Afbeelding met kleding, persoon, person, schermopname&#10;&#10;Door AI gegenereerde inhoud is mogelijk onjuist.">
            <a:extLst>
              <a:ext uri="{FF2B5EF4-FFF2-40B4-BE49-F238E27FC236}">
                <a16:creationId xmlns:a16="http://schemas.microsoft.com/office/drawing/2014/main" id="{C8BD9F43-C173-9AFF-8C3F-BBC0C6B8D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2156" y="1031582"/>
            <a:ext cx="6386064" cy="3592160"/>
          </a:xfrm>
          <a:prstGeom prst="rect">
            <a:avLst/>
          </a:prstGeom>
        </p:spPr>
      </p:pic>
      <p:sp>
        <p:nvSpPr>
          <p:cNvPr id="13" name="Tekstvak 12">
            <a:extLst>
              <a:ext uri="{FF2B5EF4-FFF2-40B4-BE49-F238E27FC236}">
                <a16:creationId xmlns:a16="http://schemas.microsoft.com/office/drawing/2014/main" id="{5FDDF78F-1B70-873B-1FBF-7F6E6EDCF7B5}"/>
              </a:ext>
            </a:extLst>
          </p:cNvPr>
          <p:cNvSpPr txBox="1"/>
          <p:nvPr/>
        </p:nvSpPr>
        <p:spPr>
          <a:xfrm>
            <a:off x="838200" y="5008993"/>
            <a:ext cx="11284744" cy="923330"/>
          </a:xfrm>
          <a:prstGeom prst="rect">
            <a:avLst/>
          </a:prstGeom>
          <a:noFill/>
        </p:spPr>
        <p:txBody>
          <a:bodyPr wrap="square">
            <a:spAutoFit/>
          </a:bodyPr>
          <a:lstStyle/>
          <a:p>
            <a:r>
              <a:rPr lang="nl-NL" b="1" dirty="0">
                <a:solidFill>
                  <a:srgbClr val="E32E00"/>
                </a:solidFill>
                <a:latin typeface="Open sans" panose="020B0606030504020204" pitchFamily="34" charset="0"/>
                <a:ea typeface="Open sans" panose="020B0606030504020204" pitchFamily="34" charset="0"/>
                <a:cs typeface="Open sans" panose="020B0606030504020204" pitchFamily="34" charset="0"/>
              </a:rPr>
              <a:t>Introductie: </a:t>
            </a:r>
            <a:r>
              <a:rPr lang="nl-NL" dirty="0">
                <a:latin typeface="Open sans" panose="020B0606030504020204" pitchFamily="34" charset="0"/>
                <a:ea typeface="Open sans" panose="020B0606030504020204" pitchFamily="34" charset="0"/>
                <a:cs typeface="Open sans" panose="020B0606030504020204" pitchFamily="34" charset="0"/>
                <a:hlinkClick r:id="rId6"/>
              </a:rPr>
              <a:t>https://fontys.mediamission.nl/Mediasite/Play/deddd7fa31214691aa4075e390e001a11d</a:t>
            </a:r>
            <a:endParaRPr lang="nl-NL" dirty="0">
              <a:latin typeface="Open sans" panose="020B0606030504020204" pitchFamily="34" charset="0"/>
              <a:ea typeface="Open sans" panose="020B0606030504020204" pitchFamily="34" charset="0"/>
              <a:cs typeface="Open sans" panose="020B0606030504020204" pitchFamily="34" charset="0"/>
            </a:endParaRPr>
          </a:p>
          <a:p>
            <a:endParaRPr lang="nl-NL" dirty="0">
              <a:latin typeface="Open sans" panose="020B0606030504020204" pitchFamily="34" charset="0"/>
              <a:ea typeface="Open sans" panose="020B0606030504020204" pitchFamily="34" charset="0"/>
              <a:cs typeface="Open sans" panose="020B0606030504020204" pitchFamily="34" charset="0"/>
            </a:endParaRPr>
          </a:p>
          <a:p>
            <a:r>
              <a:rPr lang="nl-NL" b="1" dirty="0">
                <a:solidFill>
                  <a:srgbClr val="E32E00"/>
                </a:solidFill>
                <a:latin typeface="Open sans" panose="020B0606030504020204" pitchFamily="34" charset="0"/>
                <a:ea typeface="Open sans" panose="020B0606030504020204" pitchFamily="34" charset="0"/>
                <a:cs typeface="Open sans" panose="020B0606030504020204" pitchFamily="34" charset="0"/>
              </a:rPr>
              <a:t>Kennisclip: </a:t>
            </a:r>
            <a:r>
              <a:rPr lang="nl-NL" dirty="0">
                <a:latin typeface="Open sans" panose="020B0606030504020204" pitchFamily="34" charset="0"/>
                <a:ea typeface="Open sans" panose="020B0606030504020204" pitchFamily="34" charset="0"/>
                <a:cs typeface="Open sans" panose="020B0606030504020204" pitchFamily="34" charset="0"/>
                <a:hlinkClick r:id="rId7"/>
              </a:rPr>
              <a:t>https://fontys.mediamission.nl/Mediasite/Play/cba4ce802d60478eb6e2933fd43b84ce1d</a:t>
            </a:r>
            <a:r>
              <a:rPr lang="nl-NL"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53285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2837A-7395-B586-AC26-0F5F3ABD2C65}"/>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F3BA6270-482B-3912-81F9-0C0D9F05F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6E2919E8-F2FE-00B9-8730-67AA23756D60}"/>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37391348-6272-EEC9-6D83-82C553C4C439}"/>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Polarisatie</a:t>
            </a:r>
            <a:r>
              <a:rPr lang="en-US" sz="3600" b="1" dirty="0">
                <a:latin typeface="Open sans" panose="020B0606030504020204" pitchFamily="34" charset="0"/>
                <a:ea typeface="Open sans" panose="020B0606030504020204" pitchFamily="34" charset="0"/>
                <a:cs typeface="Open sans" panose="020B0606030504020204" pitchFamily="34" charset="0"/>
              </a:rPr>
              <a:t> en </a:t>
            </a:r>
            <a:r>
              <a:rPr lang="en-US" sz="3600" b="1" dirty="0" err="1">
                <a:latin typeface="Open sans" panose="020B0606030504020204" pitchFamily="34" charset="0"/>
                <a:ea typeface="Open sans" panose="020B0606030504020204" pitchFamily="34" charset="0"/>
                <a:cs typeface="Open sans" panose="020B0606030504020204" pitchFamily="34" charset="0"/>
              </a:rPr>
              <a:t>sociale</a:t>
            </a:r>
            <a:r>
              <a:rPr lang="en-US" sz="3600" b="1" dirty="0">
                <a:latin typeface="Open sans" panose="020B0606030504020204" pitchFamily="34" charset="0"/>
                <a:ea typeface="Open sans" panose="020B0606030504020204" pitchFamily="34" charset="0"/>
                <a:cs typeface="Open sans" panose="020B0606030504020204" pitchFamily="34" charset="0"/>
              </a:rPr>
              <a:t> media</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D1BEE30F-99B0-4432-2DDC-4F3EADBB9CA7}"/>
              </a:ext>
            </a:extLst>
          </p:cNvPr>
          <p:cNvSpPr>
            <a:spLocks noGrp="1"/>
          </p:cNvSpPr>
          <p:nvPr>
            <p:ph idx="1"/>
          </p:nvPr>
        </p:nvSpPr>
        <p:spPr>
          <a:xfrm>
            <a:off x="838200" y="2091017"/>
            <a:ext cx="10515600" cy="4085945"/>
          </a:xfrm>
        </p:spPr>
        <p:txBody>
          <a:bodyPr>
            <a:normAutofit/>
          </a:bodyPr>
          <a:lstStyle/>
          <a:p>
            <a:pPr marL="0" indent="0">
              <a:buNone/>
            </a:pPr>
            <a:r>
              <a:rPr lang="nl-NL" sz="20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Bespreek in duo’s</a:t>
            </a:r>
          </a:p>
          <a:p>
            <a:pPr marL="0" indent="0">
              <a:buNone/>
            </a:pPr>
            <a:endPar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Welke invloed hebben sociale media op polarisatie?</a:t>
            </a: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Hoe groot vind jij dat deze invloed is?</a:t>
            </a: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En in hoeverre vind je deze invloed wel of niet problematisch is?</a:t>
            </a:r>
          </a:p>
        </p:txBody>
      </p:sp>
      <p:pic>
        <p:nvPicPr>
          <p:cNvPr id="2" name="Afbeelding 1" descr="Afbeelding met tekst, Lettertype, logo, Graphics&#10;&#10;Door AI gegenereerde inhoud is mogelijk onjuist.">
            <a:extLst>
              <a:ext uri="{FF2B5EF4-FFF2-40B4-BE49-F238E27FC236}">
                <a16:creationId xmlns:a16="http://schemas.microsoft.com/office/drawing/2014/main" id="{98ED58F6-8A54-CDD6-2A14-496E2C523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348399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5750C-DECA-14DD-89C9-296B46BBC93A}"/>
            </a:ext>
          </a:extLst>
        </p:cNvPr>
        <p:cNvGrpSpPr/>
        <p:nvPr/>
      </p:nvGrpSpPr>
      <p:grpSpPr>
        <a:xfrm>
          <a:off x="0" y="0"/>
          <a:ext cx="0" cy="0"/>
          <a:chOff x="0" y="0"/>
          <a:chExt cx="0" cy="0"/>
        </a:xfrm>
      </p:grpSpPr>
      <p:pic>
        <p:nvPicPr>
          <p:cNvPr id="13" name="Afbeelding 12">
            <a:extLst>
              <a:ext uri="{FF2B5EF4-FFF2-40B4-BE49-F238E27FC236}">
                <a16:creationId xmlns:a16="http://schemas.microsoft.com/office/drawing/2014/main" id="{9E6EE187-38DF-D34D-CF1F-B20446EC2CE1}"/>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38200" y="2576962"/>
            <a:ext cx="10314808" cy="3600000"/>
          </a:xfrm>
          <a:prstGeom prst="rect">
            <a:avLst/>
          </a:prstGeom>
        </p:spPr>
      </p:pic>
      <p:pic>
        <p:nvPicPr>
          <p:cNvPr id="8" name="Afbeelding 7">
            <a:extLst>
              <a:ext uri="{FF2B5EF4-FFF2-40B4-BE49-F238E27FC236}">
                <a16:creationId xmlns:a16="http://schemas.microsoft.com/office/drawing/2014/main" id="{064E387B-6D9D-248D-5F19-B9F1EA11F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EEB2F160-0A5E-85A8-770E-88061C7C0E15}"/>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CD6EC1C0-B10B-9CDD-078D-7B91AFB22465}"/>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Polarisatie</a:t>
            </a:r>
            <a:r>
              <a:rPr lang="en-US" sz="3600" b="1" dirty="0">
                <a:latin typeface="Open sans" panose="020B0606030504020204" pitchFamily="34" charset="0"/>
                <a:ea typeface="Open sans" panose="020B0606030504020204" pitchFamily="34" charset="0"/>
                <a:cs typeface="Open sans" panose="020B0606030504020204" pitchFamily="34" charset="0"/>
              </a:rPr>
              <a:t> en </a:t>
            </a:r>
            <a:r>
              <a:rPr lang="en-US" sz="3600" b="1" dirty="0" err="1">
                <a:latin typeface="Open sans" panose="020B0606030504020204" pitchFamily="34" charset="0"/>
                <a:ea typeface="Open sans" panose="020B0606030504020204" pitchFamily="34" charset="0"/>
                <a:cs typeface="Open sans" panose="020B0606030504020204" pitchFamily="34" charset="0"/>
              </a:rPr>
              <a:t>sociale</a:t>
            </a:r>
            <a:r>
              <a:rPr lang="en-US" sz="3600" b="1" dirty="0">
                <a:latin typeface="Open sans" panose="020B0606030504020204" pitchFamily="34" charset="0"/>
                <a:ea typeface="Open sans" panose="020B0606030504020204" pitchFamily="34" charset="0"/>
                <a:cs typeface="Open sans" panose="020B0606030504020204" pitchFamily="34" charset="0"/>
              </a:rPr>
              <a:t> media</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2DA61A8D-DBE8-BD54-A395-F5BE229FD515}"/>
              </a:ext>
            </a:extLst>
          </p:cNvPr>
          <p:cNvSpPr>
            <a:spLocks noGrp="1"/>
          </p:cNvSpPr>
          <p:nvPr>
            <p:ph idx="1"/>
          </p:nvPr>
        </p:nvSpPr>
        <p:spPr>
          <a:xfrm>
            <a:off x="838200" y="2091017"/>
            <a:ext cx="10515600" cy="4085945"/>
          </a:xfrm>
        </p:spPr>
        <p:txBody>
          <a:bodyPr>
            <a:normAutofit/>
          </a:bodyPr>
          <a:lstStyle/>
          <a:p>
            <a:pPr marL="0" indent="0">
              <a:buNone/>
            </a:pP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Gemiddeld besteden we zo’n 2 uur per dag aan sociale media.</a:t>
            </a:r>
            <a:b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br>
            <a:r>
              <a:rPr lang="nl-NL" sz="1600" dirty="0">
                <a:solidFill>
                  <a:srgbClr val="4C5454"/>
                </a:solidFill>
                <a:latin typeface="Open sans" panose="020B0606030504020204" pitchFamily="34" charset="0"/>
                <a:ea typeface="Open sans" panose="020B0606030504020204" pitchFamily="34" charset="0"/>
                <a:cs typeface="Open sans" panose="020B0606030504020204" pitchFamily="34" charset="0"/>
              </a:rPr>
              <a:t>(Nationaal Social Media Onderzoek, 2026)</a:t>
            </a:r>
            <a:endPar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Afbeelding 1" descr="Afbeelding met tekst, Lettertype, logo, Graphics&#10;&#10;Door AI gegenereerde inhoud is mogelijk onjuist.">
            <a:extLst>
              <a:ext uri="{FF2B5EF4-FFF2-40B4-BE49-F238E27FC236}">
                <a16:creationId xmlns:a16="http://schemas.microsoft.com/office/drawing/2014/main" id="{A14B130E-9871-8E4D-0A64-5D6B7AE83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2310994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DE7B1-EF1D-539A-78AB-127D1045C92A}"/>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620089F1-5924-CC4D-FB35-D9B5D0902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AB8D2405-AF37-5AE0-B168-308A46D45189}"/>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E6D6606-CDF1-AE93-1883-326EB3737CA5}"/>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Polarisatie</a:t>
            </a:r>
            <a:r>
              <a:rPr lang="en-US" sz="3600" b="1" dirty="0">
                <a:latin typeface="Open sans" panose="020B0606030504020204" pitchFamily="34" charset="0"/>
                <a:ea typeface="Open sans" panose="020B0606030504020204" pitchFamily="34" charset="0"/>
                <a:cs typeface="Open sans" panose="020B0606030504020204" pitchFamily="34" charset="0"/>
              </a:rPr>
              <a:t> en </a:t>
            </a:r>
            <a:r>
              <a:rPr lang="en-US" sz="3600" b="1" dirty="0" err="1">
                <a:latin typeface="Open sans" panose="020B0606030504020204" pitchFamily="34" charset="0"/>
                <a:ea typeface="Open sans" panose="020B0606030504020204" pitchFamily="34" charset="0"/>
                <a:cs typeface="Open sans" panose="020B0606030504020204" pitchFamily="34" charset="0"/>
              </a:rPr>
              <a:t>sociale</a:t>
            </a:r>
            <a:r>
              <a:rPr lang="en-US" sz="3600" b="1" dirty="0">
                <a:latin typeface="Open sans" panose="020B0606030504020204" pitchFamily="34" charset="0"/>
                <a:ea typeface="Open sans" panose="020B0606030504020204" pitchFamily="34" charset="0"/>
                <a:cs typeface="Open sans" panose="020B0606030504020204" pitchFamily="34" charset="0"/>
              </a:rPr>
              <a:t> media</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Afbeelding 4">
            <a:extLst>
              <a:ext uri="{FF2B5EF4-FFF2-40B4-BE49-F238E27FC236}">
                <a16:creationId xmlns:a16="http://schemas.microsoft.com/office/drawing/2014/main" id="{49F2B9CD-A493-2FC6-066C-820D94C53A7F}"/>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38200" y="2677184"/>
            <a:ext cx="9779443" cy="3499778"/>
          </a:xfrm>
          <a:prstGeom prst="rect">
            <a:avLst/>
          </a:prstGeom>
        </p:spPr>
      </p:pic>
      <p:sp>
        <p:nvSpPr>
          <p:cNvPr id="9" name="Content Placeholder 8">
            <a:extLst>
              <a:ext uri="{FF2B5EF4-FFF2-40B4-BE49-F238E27FC236}">
                <a16:creationId xmlns:a16="http://schemas.microsoft.com/office/drawing/2014/main" id="{1BEB69FD-0C3A-F6AA-9D8A-632F208F5628}"/>
              </a:ext>
            </a:extLst>
          </p:cNvPr>
          <p:cNvSpPr>
            <a:spLocks noGrp="1"/>
          </p:cNvSpPr>
          <p:nvPr>
            <p:ph idx="1"/>
          </p:nvPr>
        </p:nvSpPr>
        <p:spPr>
          <a:xfrm>
            <a:off x="838200" y="2091017"/>
            <a:ext cx="10515600" cy="4085945"/>
          </a:xfrm>
        </p:spPr>
        <p:txBody>
          <a:bodyPr>
            <a:normAutofit/>
          </a:bodyPr>
          <a:lstStyle/>
          <a:p>
            <a:pPr marL="0" indent="0">
              <a:buNone/>
            </a:pP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Het gebruik van YouTube, TikTok, Instagram en LinkedIn neemt toe. X neemt af.</a:t>
            </a:r>
            <a:b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br>
            <a:r>
              <a:rPr lang="nl-NL" sz="1600" dirty="0">
                <a:solidFill>
                  <a:srgbClr val="4C5454"/>
                </a:solidFill>
                <a:latin typeface="Open sans" panose="020B0606030504020204" pitchFamily="34" charset="0"/>
                <a:ea typeface="Open sans" panose="020B0606030504020204" pitchFamily="34" charset="0"/>
                <a:cs typeface="Open sans" panose="020B0606030504020204" pitchFamily="34" charset="0"/>
              </a:rPr>
              <a:t>(Nationaal Social Media Onderzoek, 2026)</a:t>
            </a:r>
            <a:endPar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Afbeelding 1" descr="Afbeelding met tekst, Lettertype, logo, Graphics&#10;&#10;Door AI gegenereerde inhoud is mogelijk onjuist.">
            <a:extLst>
              <a:ext uri="{FF2B5EF4-FFF2-40B4-BE49-F238E27FC236}">
                <a16:creationId xmlns:a16="http://schemas.microsoft.com/office/drawing/2014/main" id="{0EF8E5FA-B5B6-BA11-7684-E769C69E6D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2460439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92A7C-A082-7CB5-3454-BAC5335A29C0}"/>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876AB1A9-55B8-B2A0-8CA4-9B1B2E123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047ECAD0-BD45-6961-8FB3-2CA52DAD6BDF}"/>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010BF562-9506-0579-50F4-3CF09C86069A}"/>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Filterbubbels</a:t>
            </a:r>
            <a:r>
              <a:rPr lang="en-US" sz="3600" b="1" dirty="0">
                <a:latin typeface="Open sans" panose="020B0606030504020204" pitchFamily="34" charset="0"/>
                <a:ea typeface="Open sans" panose="020B0606030504020204" pitchFamily="34" charset="0"/>
                <a:cs typeface="Open sans" panose="020B0606030504020204" pitchFamily="34" charset="0"/>
              </a:rPr>
              <a:t>, </a:t>
            </a:r>
            <a:r>
              <a:rPr lang="en-US" sz="3600" b="1" dirty="0" err="1">
                <a:latin typeface="Open sans" panose="020B0606030504020204" pitchFamily="34" charset="0"/>
                <a:ea typeface="Open sans" panose="020B0606030504020204" pitchFamily="34" charset="0"/>
                <a:cs typeface="Open sans" panose="020B0606030504020204" pitchFamily="34" charset="0"/>
              </a:rPr>
              <a:t>fuiken</a:t>
            </a:r>
            <a:r>
              <a:rPr lang="en-US" sz="3600" b="1" dirty="0">
                <a:latin typeface="Open sans" panose="020B0606030504020204" pitchFamily="34" charset="0"/>
                <a:ea typeface="Open sans" panose="020B0606030504020204" pitchFamily="34" charset="0"/>
                <a:cs typeface="Open sans" panose="020B0606030504020204" pitchFamily="34" charset="0"/>
              </a:rPr>
              <a:t> en </a:t>
            </a:r>
            <a:r>
              <a:rPr lang="en-US" sz="3600" b="1" dirty="0" err="1">
                <a:latin typeface="Open sans" panose="020B0606030504020204" pitchFamily="34" charset="0"/>
                <a:ea typeface="Open sans" panose="020B0606030504020204" pitchFamily="34" charset="0"/>
                <a:cs typeface="Open sans" panose="020B0606030504020204" pitchFamily="34" charset="0"/>
              </a:rPr>
              <a:t>echokamers</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92B833F7-3D62-041C-21DA-FFFCF4647CD3}"/>
              </a:ext>
            </a:extLst>
          </p:cNvPr>
          <p:cNvSpPr>
            <a:spLocks noGrp="1"/>
          </p:cNvSpPr>
          <p:nvPr>
            <p:ph idx="1"/>
          </p:nvPr>
        </p:nvSpPr>
        <p:spPr>
          <a:xfrm>
            <a:off x="838200" y="2091017"/>
            <a:ext cx="8905240" cy="4209771"/>
          </a:xfrm>
        </p:spPr>
        <p:txBody>
          <a:bodyPr>
            <a:normAutofit/>
          </a:bodyPr>
          <a:lstStyle/>
          <a:p>
            <a:pPr marL="0" indent="0">
              <a:buNone/>
            </a:pP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Drie belangrijke concepten binnen de sociale media</a:t>
            </a:r>
          </a:p>
          <a:p>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Filterbubbels</a:t>
            </a:r>
          </a:p>
          <a:p>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Sociale media fuik</a:t>
            </a:r>
          </a:p>
          <a:p>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Echokamers</a:t>
            </a:r>
            <a:endParaRPr lang="nl-NL" sz="2000" b="1"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Afbeelding 1" descr="Afbeelding met tekst, Lettertype, logo, Graphics&#10;&#10;Door AI gegenereerde inhoud is mogelijk onjuist.">
            <a:extLst>
              <a:ext uri="{FF2B5EF4-FFF2-40B4-BE49-F238E27FC236}">
                <a16:creationId xmlns:a16="http://schemas.microsoft.com/office/drawing/2014/main" id="{A3C8CEAD-BF00-B3CD-1B20-B91B7344C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
        <p:nvSpPr>
          <p:cNvPr id="5" name="Ovaal 4">
            <a:extLst>
              <a:ext uri="{FF2B5EF4-FFF2-40B4-BE49-F238E27FC236}">
                <a16:creationId xmlns:a16="http://schemas.microsoft.com/office/drawing/2014/main" id="{E926CCAF-237B-A448-9B8C-2D61BEF5DC47}"/>
              </a:ext>
            </a:extLst>
          </p:cNvPr>
          <p:cNvSpPr/>
          <p:nvPr/>
        </p:nvSpPr>
        <p:spPr>
          <a:xfrm>
            <a:off x="10621894" y="2685627"/>
            <a:ext cx="1800000" cy="1800000"/>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(sociale) media fuiken</a:t>
            </a:r>
          </a:p>
        </p:txBody>
      </p:sp>
      <p:sp>
        <p:nvSpPr>
          <p:cNvPr id="3" name="Ovaal 2">
            <a:extLst>
              <a:ext uri="{FF2B5EF4-FFF2-40B4-BE49-F238E27FC236}">
                <a16:creationId xmlns:a16="http://schemas.microsoft.com/office/drawing/2014/main" id="{B5ED6471-78E7-5B25-FA6E-3BEFCE7D8400}"/>
              </a:ext>
            </a:extLst>
          </p:cNvPr>
          <p:cNvSpPr/>
          <p:nvPr/>
        </p:nvSpPr>
        <p:spPr>
          <a:xfrm>
            <a:off x="9358085" y="1761905"/>
            <a:ext cx="1800000" cy="1800000"/>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Filter-</a:t>
            </a:r>
            <a:br>
              <a:rPr lang="nl-NL" sz="1600" dirty="0"/>
            </a:br>
            <a:r>
              <a:rPr lang="nl-NL" sz="1600" dirty="0"/>
              <a:t>bubbels</a:t>
            </a:r>
          </a:p>
        </p:txBody>
      </p:sp>
      <p:sp>
        <p:nvSpPr>
          <p:cNvPr id="4" name="Ovaal 3">
            <a:extLst>
              <a:ext uri="{FF2B5EF4-FFF2-40B4-BE49-F238E27FC236}">
                <a16:creationId xmlns:a16="http://schemas.microsoft.com/office/drawing/2014/main" id="{29FCEE16-7FF1-C33E-DCE1-05470B61E2BF}"/>
              </a:ext>
            </a:extLst>
          </p:cNvPr>
          <p:cNvSpPr/>
          <p:nvPr/>
        </p:nvSpPr>
        <p:spPr>
          <a:xfrm>
            <a:off x="10672694" y="1421251"/>
            <a:ext cx="1800000" cy="1800000"/>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Echokamers</a:t>
            </a:r>
          </a:p>
        </p:txBody>
      </p:sp>
    </p:spTree>
    <p:extLst>
      <p:ext uri="{BB962C8B-B14F-4D97-AF65-F5344CB8AC3E}">
        <p14:creationId xmlns:p14="http://schemas.microsoft.com/office/powerpoint/2010/main" val="333971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20307-7701-1AD6-D54C-5054E403E963}"/>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F07366F2-4C44-3C5E-FB34-C979339FD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B4018AFD-97E9-8405-8109-EA5AAAA90256}"/>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1AB58E1A-6173-322D-9567-2F600C1DBB22}"/>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Filterbubbels</a:t>
            </a:r>
            <a:r>
              <a:rPr lang="en-US" sz="3600" b="1" dirty="0">
                <a:latin typeface="Open sans" panose="020B0606030504020204" pitchFamily="34" charset="0"/>
                <a:ea typeface="Open sans" panose="020B0606030504020204" pitchFamily="34" charset="0"/>
                <a:cs typeface="Open sans" panose="020B0606030504020204" pitchFamily="34" charset="0"/>
              </a:rPr>
              <a:t>, </a:t>
            </a:r>
            <a:r>
              <a:rPr lang="en-US" sz="3600" b="1" dirty="0" err="1">
                <a:latin typeface="Open sans" panose="020B0606030504020204" pitchFamily="34" charset="0"/>
                <a:ea typeface="Open sans" panose="020B0606030504020204" pitchFamily="34" charset="0"/>
                <a:cs typeface="Open sans" panose="020B0606030504020204" pitchFamily="34" charset="0"/>
              </a:rPr>
              <a:t>fuiken</a:t>
            </a:r>
            <a:r>
              <a:rPr lang="en-US" sz="3600" b="1" dirty="0">
                <a:latin typeface="Open sans" panose="020B0606030504020204" pitchFamily="34" charset="0"/>
                <a:ea typeface="Open sans" panose="020B0606030504020204" pitchFamily="34" charset="0"/>
                <a:cs typeface="Open sans" panose="020B0606030504020204" pitchFamily="34" charset="0"/>
              </a:rPr>
              <a:t> en </a:t>
            </a:r>
            <a:r>
              <a:rPr lang="en-US" sz="3600" b="1" dirty="0" err="1">
                <a:latin typeface="Open sans" panose="020B0606030504020204" pitchFamily="34" charset="0"/>
                <a:ea typeface="Open sans" panose="020B0606030504020204" pitchFamily="34" charset="0"/>
                <a:cs typeface="Open sans" panose="020B0606030504020204" pitchFamily="34" charset="0"/>
              </a:rPr>
              <a:t>echokamers</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92FEF60A-8E2E-40BB-ACE4-C2FDE364DE40}"/>
              </a:ext>
            </a:extLst>
          </p:cNvPr>
          <p:cNvSpPr>
            <a:spLocks noGrp="1"/>
          </p:cNvSpPr>
          <p:nvPr>
            <p:ph idx="1"/>
          </p:nvPr>
        </p:nvSpPr>
        <p:spPr>
          <a:xfrm>
            <a:off x="838200" y="2091017"/>
            <a:ext cx="8905240" cy="4209771"/>
          </a:xfrm>
        </p:spPr>
        <p:txBody>
          <a:bodyPr>
            <a:normAutofit fontScale="92500" lnSpcReduction="10000"/>
          </a:bodyPr>
          <a:lstStyle/>
          <a:p>
            <a:pPr marL="0" indent="0">
              <a:buNone/>
            </a:pP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Een </a:t>
            </a:r>
            <a:r>
              <a:rPr lang="nl-NL" sz="20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filterbubbel</a:t>
            </a: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 is het mechanisme (algoritme) dat ervoor zorgt dat je content te zien krijgt op basis van je eerder input zoals zoektermen,</a:t>
            </a:r>
            <a:b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br>
            <a:r>
              <a:rPr lang="nl-NL" sz="20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likes</a:t>
            </a: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 of kijkgedrag.</a:t>
            </a:r>
          </a:p>
          <a:p>
            <a:pPr marL="0" indent="0">
              <a:buNone/>
            </a:pP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Een </a:t>
            </a:r>
            <a:r>
              <a:rPr lang="nl-NL" sz="20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sociale media fuik </a:t>
            </a: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houdt in dat gebruikers door het effect van een filterbubbel, dus via algoritmen, met name content te zien krijgen die aansluit bij hun interesses en surfgedrag, waardoor deze content steeds eenzijdiger van aard kan worden. In een sociale media fuik:</a:t>
            </a:r>
          </a:p>
          <a:p>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Is veelal een kleine groep intensief actieve users actief (veel content)</a:t>
            </a:r>
          </a:p>
          <a:p>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Vind berichtgeving plaats in ‘loops’ (doorsturen, </a:t>
            </a:r>
            <a:r>
              <a:rPr lang="nl-NL" sz="20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retweeten</a:t>
            </a: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 herplaatsen)</a:t>
            </a:r>
          </a:p>
          <a:p>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Is er een toename van gelieerde content.</a:t>
            </a:r>
          </a:p>
          <a:p>
            <a:pPr marL="0" indent="0">
              <a:buNone/>
            </a:pP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Een </a:t>
            </a:r>
            <a:r>
              <a:rPr lang="nl-NL" sz="20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echokamer</a:t>
            </a: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 verwijst naar het principe dat je eigen ideeën bevestigd worden als je je enkel omringt door mensen die op dezelfde manier denken als jij.</a:t>
            </a:r>
          </a:p>
          <a:p>
            <a:pPr marL="0" indent="0">
              <a:buNone/>
            </a:pPr>
            <a:r>
              <a:rPr lang="nl-NL" sz="20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Oftewel: mediagebruik kan wij-zij-denken versterken.</a:t>
            </a:r>
          </a:p>
        </p:txBody>
      </p:sp>
      <p:pic>
        <p:nvPicPr>
          <p:cNvPr id="2" name="Afbeelding 1" descr="Afbeelding met tekst, Lettertype, logo, Graphics&#10;&#10;Door AI gegenereerde inhoud is mogelijk onjuist.">
            <a:extLst>
              <a:ext uri="{FF2B5EF4-FFF2-40B4-BE49-F238E27FC236}">
                <a16:creationId xmlns:a16="http://schemas.microsoft.com/office/drawing/2014/main" id="{E0B551A1-2D13-45FA-7586-5B23C296B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
        <p:nvSpPr>
          <p:cNvPr id="5" name="Ovaal 4">
            <a:extLst>
              <a:ext uri="{FF2B5EF4-FFF2-40B4-BE49-F238E27FC236}">
                <a16:creationId xmlns:a16="http://schemas.microsoft.com/office/drawing/2014/main" id="{E113B764-B90A-5FE9-EF1B-825522A2880E}"/>
              </a:ext>
            </a:extLst>
          </p:cNvPr>
          <p:cNvSpPr/>
          <p:nvPr/>
        </p:nvSpPr>
        <p:spPr>
          <a:xfrm>
            <a:off x="10621894" y="2685627"/>
            <a:ext cx="1800000" cy="1800000"/>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(sociale) media fuiken</a:t>
            </a:r>
          </a:p>
        </p:txBody>
      </p:sp>
      <p:sp>
        <p:nvSpPr>
          <p:cNvPr id="3" name="Ovaal 2">
            <a:extLst>
              <a:ext uri="{FF2B5EF4-FFF2-40B4-BE49-F238E27FC236}">
                <a16:creationId xmlns:a16="http://schemas.microsoft.com/office/drawing/2014/main" id="{14859B7F-38AD-7756-4282-4719AE13C152}"/>
              </a:ext>
            </a:extLst>
          </p:cNvPr>
          <p:cNvSpPr/>
          <p:nvPr/>
        </p:nvSpPr>
        <p:spPr>
          <a:xfrm>
            <a:off x="9358085" y="1761905"/>
            <a:ext cx="1800000" cy="1800000"/>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Filter-</a:t>
            </a:r>
            <a:br>
              <a:rPr lang="nl-NL" sz="1600" dirty="0"/>
            </a:br>
            <a:r>
              <a:rPr lang="nl-NL" sz="1600" dirty="0"/>
              <a:t>bubbels</a:t>
            </a:r>
          </a:p>
        </p:txBody>
      </p:sp>
      <p:sp>
        <p:nvSpPr>
          <p:cNvPr id="4" name="Ovaal 3">
            <a:extLst>
              <a:ext uri="{FF2B5EF4-FFF2-40B4-BE49-F238E27FC236}">
                <a16:creationId xmlns:a16="http://schemas.microsoft.com/office/drawing/2014/main" id="{C530475A-1D22-4BFC-4966-2BD9F04BD27B}"/>
              </a:ext>
            </a:extLst>
          </p:cNvPr>
          <p:cNvSpPr/>
          <p:nvPr/>
        </p:nvSpPr>
        <p:spPr>
          <a:xfrm>
            <a:off x="10672694" y="1421251"/>
            <a:ext cx="1800000" cy="1800000"/>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Echokamers</a:t>
            </a:r>
          </a:p>
        </p:txBody>
      </p:sp>
    </p:spTree>
    <p:extLst>
      <p:ext uri="{BB962C8B-B14F-4D97-AF65-F5344CB8AC3E}">
        <p14:creationId xmlns:p14="http://schemas.microsoft.com/office/powerpoint/2010/main" val="530789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1832A-4101-CFAD-DE68-F18E9439ADAD}"/>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5E6E57F-E006-E125-8300-59A538178C35}"/>
              </a:ext>
            </a:extLst>
          </p:cNvPr>
          <p:cNvSpPr>
            <a:spLocks noGrp="1"/>
          </p:cNvSpPr>
          <p:nvPr>
            <p:ph idx="1"/>
          </p:nvPr>
        </p:nvSpPr>
        <p:spPr>
          <a:xfrm>
            <a:off x="838199" y="2091017"/>
            <a:ext cx="10515599" cy="4209771"/>
          </a:xfrm>
        </p:spPr>
        <p:txBody>
          <a:bodyPr>
            <a:normAutofit/>
          </a:bodyPr>
          <a:lstStyle/>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Sociale media platforms, zoals TikTok, geen voorrang aan berichten die emoties oproepen, zoals boosheid, angst of verontwaardiging.</a:t>
            </a:r>
          </a:p>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Berichten die emoties oproepen worden sneller gedeeld. Feiten en nuance krijgen daardoor minder aandacht. Polarisatie wordt zo vooral gevoed door gevoel in plaats van inhoud. </a:t>
            </a:r>
            <a:endParaRPr lang="nl-NL" sz="1800" b="1"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Afbeelding 7">
            <a:extLst>
              <a:ext uri="{FF2B5EF4-FFF2-40B4-BE49-F238E27FC236}">
                <a16:creationId xmlns:a16="http://schemas.microsoft.com/office/drawing/2014/main" id="{ABD8D1C1-360F-C9AC-64A7-2011CC325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D0EC0CAD-5B7E-EBCF-859E-6D7C64E990ED}"/>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A3BC4D58-FB49-B8D2-66E6-75C024281BE4}"/>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Emoties</a:t>
            </a:r>
            <a:r>
              <a:rPr lang="en-US" sz="3600" b="1" dirty="0">
                <a:latin typeface="Open sans" panose="020B0606030504020204" pitchFamily="34" charset="0"/>
                <a:ea typeface="Open sans" panose="020B0606030504020204" pitchFamily="34" charset="0"/>
                <a:cs typeface="Open sans" panose="020B0606030504020204" pitchFamily="34" charset="0"/>
              </a:rPr>
              <a:t> vs </a:t>
            </a:r>
            <a:r>
              <a:rPr lang="en-US" sz="3600" b="1" dirty="0" err="1">
                <a:latin typeface="Open sans" panose="020B0606030504020204" pitchFamily="34" charset="0"/>
                <a:ea typeface="Open sans" panose="020B0606030504020204" pitchFamily="34" charset="0"/>
                <a:cs typeface="Open sans" panose="020B0606030504020204" pitchFamily="34" charset="0"/>
              </a:rPr>
              <a:t>feiten</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Afbeelding 1" descr="Afbeelding met tekst, Lettertype, logo, Graphics&#10;&#10;Door AI gegenereerde inhoud is mogelijk onjuist.">
            <a:extLst>
              <a:ext uri="{FF2B5EF4-FFF2-40B4-BE49-F238E27FC236}">
                <a16:creationId xmlns:a16="http://schemas.microsoft.com/office/drawing/2014/main" id="{EED67BE9-1BE5-45F1-50B5-A484B806D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1539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A597BF7-59DA-4637-8A05-3C0A4FD2F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CE4AFB28-E7A8-50C2-244F-3882B6E1475B}"/>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D3B5AAEC-0EFC-9492-A05E-317257C742B5}"/>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Programma</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9C8026D7-E0EF-E913-7F8B-6CF2D6E57CAC}"/>
              </a:ext>
            </a:extLst>
          </p:cNvPr>
          <p:cNvSpPr>
            <a:spLocks noGrp="1"/>
          </p:cNvSpPr>
          <p:nvPr>
            <p:ph idx="1"/>
          </p:nvPr>
        </p:nvSpPr>
        <p:spPr>
          <a:xfrm>
            <a:off x="838200" y="2091017"/>
            <a:ext cx="10515600" cy="4085945"/>
          </a:xfrm>
        </p:spPr>
        <p:txBody>
          <a:bodyPr>
            <a:normAutofit/>
          </a:bodyPr>
          <a:lstStyle/>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Kennis maken met polarisatie</a:t>
            </a: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Inzicht krijgen in de rol van sociale media binnen polarisatie</a:t>
            </a: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Voorbereiden om een sociale media fuik te onderzoeken</a:t>
            </a:r>
          </a:p>
        </p:txBody>
      </p:sp>
      <p:pic>
        <p:nvPicPr>
          <p:cNvPr id="2" name="Afbeelding 1" descr="Afbeelding met tekst, Lettertype, logo, Graphics&#10;&#10;Door AI gegenereerde inhoud is mogelijk onjuist.">
            <a:extLst>
              <a:ext uri="{FF2B5EF4-FFF2-40B4-BE49-F238E27FC236}">
                <a16:creationId xmlns:a16="http://schemas.microsoft.com/office/drawing/2014/main" id="{A5836196-E5B1-895D-9B67-4DF49492C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1224317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250E-440F-97C1-6AF2-9CA41755B57C}"/>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71D8368E-EEF9-5646-242F-CF978B1EB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403C7FAC-905A-8D82-486B-E1A5E72E6AAA}"/>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493E22DD-1B38-DCC3-5CEE-41CBC82BDCEC}"/>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Moeten</a:t>
            </a:r>
            <a:r>
              <a:rPr lang="en-US" sz="3600" b="1" dirty="0">
                <a:latin typeface="Open sans" panose="020B0606030504020204" pitchFamily="34" charset="0"/>
                <a:ea typeface="Open sans" panose="020B0606030504020204" pitchFamily="34" charset="0"/>
                <a:cs typeface="Open sans" panose="020B0606030504020204" pitchFamily="34" charset="0"/>
              </a:rPr>
              <a:t> we er wat mee?</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75BE6796-FF2D-30B1-6C8F-ECDFDB975D8C}"/>
              </a:ext>
            </a:extLst>
          </p:cNvPr>
          <p:cNvSpPr>
            <a:spLocks noGrp="1"/>
          </p:cNvSpPr>
          <p:nvPr>
            <p:ph idx="1"/>
          </p:nvPr>
        </p:nvSpPr>
        <p:spPr>
          <a:xfrm>
            <a:off x="838200" y="2091017"/>
            <a:ext cx="10515600" cy="4085945"/>
          </a:xfrm>
        </p:spPr>
        <p:txBody>
          <a:bodyPr>
            <a:normAutofit/>
          </a:bodyPr>
          <a:lstStyle/>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“Sociaal werk is een op de praktijk gebaseerd beroep en een academische discipline die sociale verandering en ontwikkeling, sociale cohesie, empowerment en bevrijding van mensen bevordert. Principes van sociale rechtvaardigheid, mensenrechten, collectieve sociale verantwoordelijkheid en respect voor vormen van diversiteit staan centraal in het sociaal werk. Onderbouwd door sociaalwerktheorieën, sociale- en menswetenschappen en inheemse of lokale vormen van kennis, engageert sociaal werk mensen en structuren om problemen aan te pakken en welzijn te bevorderen.”  </a:t>
            </a:r>
            <a:r>
              <a:rPr lang="nl-NL" sz="1800" dirty="0">
                <a:solidFill>
                  <a:srgbClr val="4C5454"/>
                </a:solidFill>
                <a:latin typeface="Open sans" panose="020B0606030504020204" pitchFamily="34" charset="0"/>
                <a:ea typeface="Open sans" panose="020B0606030504020204" pitchFamily="34" charset="0"/>
                <a:cs typeface="Open sans" panose="020B0606030504020204" pitchFamily="34" charset="0"/>
              </a:rPr>
              <a:t>(IFSW &amp; IASSW, 2014)</a:t>
            </a:r>
            <a:endPar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Afbeelding 1" descr="Afbeelding met tekst, Lettertype, logo, Graphics&#10;&#10;Door AI gegenereerde inhoud is mogelijk onjuist.">
            <a:extLst>
              <a:ext uri="{FF2B5EF4-FFF2-40B4-BE49-F238E27FC236}">
                <a16:creationId xmlns:a16="http://schemas.microsoft.com/office/drawing/2014/main" id="{53454EC8-BEDC-0AA7-62DE-089A9F063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453113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CCE99-5EFC-2A94-7675-397A65ACE0CA}"/>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C4EC3FAA-5F19-1D8A-39BA-2F618EA97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5" name="Rechthoek 4">
            <a:extLst>
              <a:ext uri="{FF2B5EF4-FFF2-40B4-BE49-F238E27FC236}">
                <a16:creationId xmlns:a16="http://schemas.microsoft.com/office/drawing/2014/main" id="{788CCA5C-C445-2AFE-7BB9-6811A92F0C91}"/>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pic>
        <p:nvPicPr>
          <p:cNvPr id="6" name="Afbeelding 5" descr="Afbeelding met tekst, Lettertype, logo, Graphics&#10;&#10;Door AI gegenereerde inhoud is mogelijk onjuist.">
            <a:extLst>
              <a:ext uri="{FF2B5EF4-FFF2-40B4-BE49-F238E27FC236}">
                <a16:creationId xmlns:a16="http://schemas.microsoft.com/office/drawing/2014/main" id="{FCE73097-DCBE-2DF8-DF00-00D40462B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
        <p:nvSpPr>
          <p:cNvPr id="7" name="Title 6">
            <a:extLst>
              <a:ext uri="{FF2B5EF4-FFF2-40B4-BE49-F238E27FC236}">
                <a16:creationId xmlns:a16="http://schemas.microsoft.com/office/drawing/2014/main" id="{07D7102E-8513-1D70-5E98-916BB69453D2}"/>
              </a:ext>
            </a:extLst>
          </p:cNvPr>
          <p:cNvSpPr txBox="1">
            <a:spLocks/>
          </p:cNvSpPr>
          <p:nvPr/>
        </p:nvSpPr>
        <p:spPr>
          <a:xfrm>
            <a:off x="838200" y="1318139"/>
            <a:ext cx="10515600" cy="638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Moeten</a:t>
            </a:r>
            <a:r>
              <a:rPr lang="en-US" sz="3600" b="1" dirty="0">
                <a:latin typeface="Open sans" panose="020B0606030504020204" pitchFamily="34" charset="0"/>
                <a:ea typeface="Open sans" panose="020B0606030504020204" pitchFamily="34" charset="0"/>
                <a:cs typeface="Open sans" panose="020B0606030504020204" pitchFamily="34" charset="0"/>
              </a:rPr>
              <a:t> we er wat mee?</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8">
            <a:extLst>
              <a:ext uri="{FF2B5EF4-FFF2-40B4-BE49-F238E27FC236}">
                <a16:creationId xmlns:a16="http://schemas.microsoft.com/office/drawing/2014/main" id="{EFE6EFF5-578A-805F-F42F-10B2331701A5}"/>
              </a:ext>
            </a:extLst>
          </p:cNvPr>
          <p:cNvSpPr>
            <a:spLocks noGrp="1"/>
          </p:cNvSpPr>
          <p:nvPr>
            <p:ph idx="1"/>
          </p:nvPr>
        </p:nvSpPr>
        <p:spPr>
          <a:xfrm>
            <a:off x="838200" y="2091017"/>
            <a:ext cx="10515600" cy="4085945"/>
          </a:xfrm>
        </p:spPr>
        <p:txBody>
          <a:bodyPr>
            <a:normAutofit/>
          </a:bodyPr>
          <a:lstStyle/>
          <a:p>
            <a:pPr marL="0" indent="0">
              <a:buNone/>
            </a:pP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Sociaal werk streeft bepaalde doelen na (sociale verandering, probleemoplossing, toerusting en bevrijding) teneinde een gewenste eindtoestand (‘well-</a:t>
            </a:r>
            <a:r>
              <a:rPr lang="nl-NL" sz="2400" dirty="0" err="1">
                <a:solidFill>
                  <a:srgbClr val="4C5454"/>
                </a:solidFill>
                <a:latin typeface="Calibri" panose="020F0502020204030204" pitchFamily="34" charset="0"/>
                <a:ea typeface="Calibri" panose="020F0502020204030204" pitchFamily="34" charset="0"/>
                <a:cs typeface="Calibri" panose="020F0502020204030204" pitchFamily="34" charset="0"/>
              </a:rPr>
              <a:t>being</a:t>
            </a: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 te bereiken. </a:t>
            </a:r>
          </a:p>
          <a:p>
            <a:pPr marL="0" indent="0">
              <a:buNone/>
            </a:pP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Het intervenieert op een specifiek punt in het sociale systeem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the</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point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where</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people</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interact</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with</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their</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environments</a:t>
            </a: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 en het baseert zich daarbij op zekere waarden (</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human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rights</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and</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social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justice</a:t>
            </a: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a:t>
            </a:r>
            <a:endParaRPr lang="nl-NL" sz="2400" b="1" dirty="0">
              <a:solidFill>
                <a:srgbClr val="4C545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1504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859BF-BFBA-A32A-CD91-181C51720771}"/>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C22321DC-58E3-7E58-2241-414ECC7DD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5" name="Rechthoek 4">
            <a:extLst>
              <a:ext uri="{FF2B5EF4-FFF2-40B4-BE49-F238E27FC236}">
                <a16:creationId xmlns:a16="http://schemas.microsoft.com/office/drawing/2014/main" id="{34084287-635A-67D9-0525-3AEF6C3643C8}"/>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pic>
        <p:nvPicPr>
          <p:cNvPr id="6" name="Afbeelding 5" descr="Afbeelding met tekst, Lettertype, logo, Graphics&#10;&#10;Door AI gegenereerde inhoud is mogelijk onjuist.">
            <a:extLst>
              <a:ext uri="{FF2B5EF4-FFF2-40B4-BE49-F238E27FC236}">
                <a16:creationId xmlns:a16="http://schemas.microsoft.com/office/drawing/2014/main" id="{F30881F4-2CD8-BCFA-1155-1D2580A77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
        <p:nvSpPr>
          <p:cNvPr id="7" name="Title 6">
            <a:extLst>
              <a:ext uri="{FF2B5EF4-FFF2-40B4-BE49-F238E27FC236}">
                <a16:creationId xmlns:a16="http://schemas.microsoft.com/office/drawing/2014/main" id="{4BD8AD96-20C6-6B76-0B19-A92B9312E8F4}"/>
              </a:ext>
            </a:extLst>
          </p:cNvPr>
          <p:cNvSpPr txBox="1">
            <a:spLocks/>
          </p:cNvSpPr>
          <p:nvPr/>
        </p:nvSpPr>
        <p:spPr>
          <a:xfrm>
            <a:off x="838200" y="1318139"/>
            <a:ext cx="10515600" cy="638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Moeten</a:t>
            </a:r>
            <a:r>
              <a:rPr lang="en-US" sz="3600" b="1" dirty="0">
                <a:latin typeface="Open sans" panose="020B0606030504020204" pitchFamily="34" charset="0"/>
                <a:ea typeface="Open sans" panose="020B0606030504020204" pitchFamily="34" charset="0"/>
                <a:cs typeface="Open sans" panose="020B0606030504020204" pitchFamily="34" charset="0"/>
              </a:rPr>
              <a:t> we er wat mee?</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8">
            <a:extLst>
              <a:ext uri="{FF2B5EF4-FFF2-40B4-BE49-F238E27FC236}">
                <a16:creationId xmlns:a16="http://schemas.microsoft.com/office/drawing/2014/main" id="{E4AFC311-EFF5-6D5A-938B-3567CE316CC2}"/>
              </a:ext>
            </a:extLst>
          </p:cNvPr>
          <p:cNvSpPr>
            <a:spLocks noGrp="1"/>
          </p:cNvSpPr>
          <p:nvPr>
            <p:ph idx="1"/>
          </p:nvPr>
        </p:nvSpPr>
        <p:spPr>
          <a:xfrm>
            <a:off x="838199" y="2091017"/>
            <a:ext cx="10641037" cy="4085945"/>
          </a:xfrm>
        </p:spPr>
        <p:txBody>
          <a:bodyPr>
            <a:normAutofit/>
          </a:bodyPr>
          <a:lstStyle/>
          <a:p>
            <a:pPr marL="0" indent="0">
              <a:buNone/>
            </a:pP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Sociaal werk streeft bepaalde doelen na (sociale verandering, probleemoplossing, toerusting en bevrijding) teneinde een gewenste eindtoestand (‘well-</a:t>
            </a:r>
            <a:r>
              <a:rPr lang="nl-NL" sz="2400" dirty="0" err="1">
                <a:solidFill>
                  <a:srgbClr val="4C5454"/>
                </a:solidFill>
                <a:latin typeface="Calibri" panose="020F0502020204030204" pitchFamily="34" charset="0"/>
                <a:ea typeface="Calibri" panose="020F0502020204030204" pitchFamily="34" charset="0"/>
                <a:cs typeface="Calibri" panose="020F0502020204030204" pitchFamily="34" charset="0"/>
              </a:rPr>
              <a:t>being</a:t>
            </a: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 te bereiken. </a:t>
            </a:r>
          </a:p>
          <a:p>
            <a:pPr marL="0" indent="0">
              <a:buNone/>
            </a:pP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Het intervenieert op een specifiek punt in het sociale systeem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the</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point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where</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people</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interact</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with</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their</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environments</a:t>
            </a: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 en het baseert zich daarbij op zekere waarden (</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human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rights</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and</a:t>
            </a: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 social </a:t>
            </a:r>
            <a:r>
              <a:rPr lang="nl-NL" sz="2400" i="1" dirty="0" err="1">
                <a:solidFill>
                  <a:srgbClr val="4C5454"/>
                </a:solidFill>
                <a:latin typeface="Calibri" panose="020F0502020204030204" pitchFamily="34" charset="0"/>
                <a:ea typeface="Calibri" panose="020F0502020204030204" pitchFamily="34" charset="0"/>
                <a:cs typeface="Calibri" panose="020F0502020204030204" pitchFamily="34" charset="0"/>
              </a:rPr>
              <a:t>justice</a:t>
            </a: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a:t>
            </a:r>
          </a:p>
          <a:p>
            <a:pPr marL="0" indent="0">
              <a:buNone/>
            </a:pPr>
            <a:r>
              <a:rPr lang="nl-NL" sz="2400" b="1" dirty="0">
                <a:solidFill>
                  <a:srgbClr val="4C5454"/>
                </a:solidFill>
                <a:latin typeface="Calibri" panose="020F0502020204030204" pitchFamily="34" charset="0"/>
                <a:ea typeface="Calibri" panose="020F0502020204030204" pitchFamily="34" charset="0"/>
                <a:cs typeface="Calibri" panose="020F0502020204030204" pitchFamily="34" charset="0"/>
              </a:rPr>
              <a:t>Voor sociale media binnen sociaal werk bestaat geen duidelijke richtlijn en er is nog geen specifiek beleid ontwikkeld.</a:t>
            </a:r>
          </a:p>
          <a:p>
            <a:pPr marL="0" indent="0">
              <a:buNone/>
            </a:pPr>
            <a:r>
              <a:rPr lang="nl-NL" sz="2400" b="1" i="1" dirty="0">
                <a:solidFill>
                  <a:srgbClr val="4C5454"/>
                </a:solidFill>
                <a:latin typeface="Calibri" panose="020F0502020204030204" pitchFamily="34" charset="0"/>
                <a:ea typeface="Calibri" panose="020F0502020204030204" pitchFamily="34" charset="0"/>
                <a:cs typeface="Calibri" panose="020F0502020204030204" pitchFamily="34" charset="0"/>
              </a:rPr>
              <a:t>Social </a:t>
            </a:r>
            <a:r>
              <a:rPr lang="nl-NL" sz="2400" b="1" i="1" dirty="0" err="1">
                <a:solidFill>
                  <a:srgbClr val="4C5454"/>
                </a:solidFill>
                <a:latin typeface="Calibri" panose="020F0502020204030204" pitchFamily="34" charset="0"/>
                <a:ea typeface="Calibri" panose="020F0502020204030204" pitchFamily="34" charset="0"/>
                <a:cs typeface="Calibri" panose="020F0502020204030204" pitchFamily="34" charset="0"/>
              </a:rPr>
              <a:t>justice</a:t>
            </a:r>
            <a:r>
              <a:rPr lang="nl-NL" sz="2400" b="1" dirty="0">
                <a:solidFill>
                  <a:srgbClr val="4C5454"/>
                </a:solidFill>
                <a:latin typeface="Calibri" panose="020F0502020204030204" pitchFamily="34" charset="0"/>
                <a:ea typeface="Calibri" panose="020F0502020204030204" pitchFamily="34" charset="0"/>
                <a:cs typeface="Calibri" panose="020F0502020204030204" pitchFamily="34" charset="0"/>
              </a:rPr>
              <a:t> in sociaal werk gaat (ook) over het erkennen en zien van ongehoorde stemmen, perspectieven en meningen – waaronder op sociale media.</a:t>
            </a:r>
          </a:p>
          <a:p>
            <a:pPr marL="0" indent="0">
              <a:buNone/>
            </a:pPr>
            <a:endParaRPr lang="nl-NL" sz="2400" b="1" dirty="0">
              <a:solidFill>
                <a:srgbClr val="4C545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4766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9517C-275D-C3BB-4181-F4743C715945}"/>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AE3BDA39-6460-28EF-2BBE-400C7E083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AAE3A864-B23A-CDB2-4558-E0226462F11B}"/>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755EE6B6-9903-765F-EC8C-AFC19F1BCF07}"/>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Toepassingsopdracht</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11A4FAC4-6C0A-4E17-E8F3-CE1591CE86C0}"/>
              </a:ext>
            </a:extLst>
          </p:cNvPr>
          <p:cNvSpPr>
            <a:spLocks noGrp="1"/>
          </p:cNvSpPr>
          <p:nvPr>
            <p:ph idx="1"/>
          </p:nvPr>
        </p:nvSpPr>
        <p:spPr>
          <a:xfrm>
            <a:off x="838200" y="2091017"/>
            <a:ext cx="10184606" cy="4085945"/>
          </a:xfrm>
        </p:spPr>
        <p:txBody>
          <a:bodyPr>
            <a:normAutofit fontScale="85000" lnSpcReduction="20000"/>
          </a:bodyPr>
          <a:lstStyle/>
          <a:p>
            <a:pPr marL="0" indent="0">
              <a:buNone/>
            </a:pPr>
            <a:r>
              <a:rPr lang="nl-NL" sz="21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Individueel</a:t>
            </a:r>
          </a:p>
          <a:p>
            <a:pPr marL="0" indent="0">
              <a:buNone/>
            </a:pPr>
            <a:endParaRPr lang="nl-NL" sz="2400" b="1"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Kies uit de onderstaande rij één publieke social </a:t>
            </a:r>
            <a:r>
              <a:rPr lang="nl-NL" sz="24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media-bericht</a:t>
            </a: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 of filmpje (max 1min) die (sterk) opiniërend is:</a:t>
            </a: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TikTok-video</a:t>
            </a:r>
          </a:p>
          <a:p>
            <a:r>
              <a:rPr lang="nl-NL" sz="24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Youtube</a:t>
            </a: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-reel</a:t>
            </a: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X-bericht</a:t>
            </a: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Whatsapp-bericht</a:t>
            </a:r>
          </a:p>
          <a:p>
            <a:pPr marL="0" indent="0">
              <a:buNone/>
            </a:pPr>
            <a:endPar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Observeer en noteer het volgende bij het gekozen bericht of filmpje:</a:t>
            </a: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Type en vorm van informatie en interactie</a:t>
            </a: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Type en vorm van beeld en geluid</a:t>
            </a:r>
          </a:p>
        </p:txBody>
      </p:sp>
      <p:pic>
        <p:nvPicPr>
          <p:cNvPr id="2" name="Afbeelding 1" descr="Afbeelding met tekst, Lettertype, logo, Graphics&#10;&#10;Door AI gegenereerde inhoud is mogelijk onjuist.">
            <a:extLst>
              <a:ext uri="{FF2B5EF4-FFF2-40B4-BE49-F238E27FC236}">
                <a16:creationId xmlns:a16="http://schemas.microsoft.com/office/drawing/2014/main" id="{9301E468-F541-0D8E-BCD1-249670307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2470910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8D83F-78BD-A3B3-E800-F0C5D34127DB}"/>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EB3B73A7-08E3-9FA6-91FF-802E13B60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C16381BF-4E05-8CF5-A722-7C26034E6273}"/>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DA3AA93-9A34-FA36-37EC-04352B977191}"/>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Toepassingsopdracht</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65A61530-BB32-3DD0-038D-D4DA7236BCB2}"/>
              </a:ext>
            </a:extLst>
          </p:cNvPr>
          <p:cNvSpPr>
            <a:spLocks noGrp="1"/>
          </p:cNvSpPr>
          <p:nvPr>
            <p:ph idx="1"/>
          </p:nvPr>
        </p:nvSpPr>
        <p:spPr>
          <a:xfrm>
            <a:off x="838200" y="2091017"/>
            <a:ext cx="10184606" cy="4085945"/>
          </a:xfrm>
        </p:spPr>
        <p:txBody>
          <a:bodyPr>
            <a:normAutofit/>
          </a:bodyPr>
          <a:lstStyle/>
          <a:p>
            <a:pPr marL="0" indent="0">
              <a:buNone/>
            </a:pPr>
            <a:r>
              <a:rPr lang="nl-NL" sz="20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In duo’s</a:t>
            </a:r>
          </a:p>
          <a:p>
            <a:pPr marL="0" indent="0">
              <a:buNone/>
            </a:pPr>
            <a:endParaRPr lang="nl-NL" sz="2000" b="1"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Bespreek elkaar bevindingen en de volgende vragen:</a:t>
            </a:r>
          </a:p>
          <a:p>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Hoe zou je de boodschap van dit bericht/filmpje in één zin vatten?</a:t>
            </a:r>
          </a:p>
          <a:p>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In hoeverre is er sprake van beïnvloeding?</a:t>
            </a:r>
          </a:p>
          <a:p>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En is er volgens jou sprake van polarisatie?</a:t>
            </a:r>
          </a:p>
        </p:txBody>
      </p:sp>
      <p:pic>
        <p:nvPicPr>
          <p:cNvPr id="2" name="Afbeelding 1" descr="Afbeelding met tekst, Lettertype, logo, Graphics&#10;&#10;Door AI gegenereerde inhoud is mogelijk onjuist.">
            <a:extLst>
              <a:ext uri="{FF2B5EF4-FFF2-40B4-BE49-F238E27FC236}">
                <a16:creationId xmlns:a16="http://schemas.microsoft.com/office/drawing/2014/main" id="{AA7B3E14-800F-B921-BF2A-700327F57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217823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8BB25-94EF-AC7C-8DD4-92CC5D803E5F}"/>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0774286A-16E4-40C0-EF1E-0346C3C35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DD786892-C285-DF9A-91E0-2D449D012B84}"/>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B9BA84BE-E19A-C17D-587E-F4ADF77219B8}"/>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Plenaire</a:t>
            </a:r>
            <a:r>
              <a:rPr lang="en-US" sz="3600" b="1" dirty="0">
                <a:latin typeface="Open sans" panose="020B0606030504020204" pitchFamily="34" charset="0"/>
                <a:ea typeface="Open sans" panose="020B0606030504020204" pitchFamily="34" charset="0"/>
                <a:cs typeface="Open sans" panose="020B0606030504020204" pitchFamily="34" charset="0"/>
              </a:rPr>
              <a:t> </a:t>
            </a:r>
            <a:r>
              <a:rPr lang="en-US" sz="3600" b="1" dirty="0" err="1">
                <a:latin typeface="Open sans" panose="020B0606030504020204" pitchFamily="34" charset="0"/>
                <a:ea typeface="Open sans" panose="020B0606030504020204" pitchFamily="34" charset="0"/>
                <a:cs typeface="Open sans" panose="020B0606030504020204" pitchFamily="34" charset="0"/>
              </a:rPr>
              <a:t>terugkoppeling</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19AB54D9-F491-47EB-0C3A-70223718BBDE}"/>
              </a:ext>
            </a:extLst>
          </p:cNvPr>
          <p:cNvSpPr>
            <a:spLocks noGrp="1"/>
          </p:cNvSpPr>
          <p:nvPr>
            <p:ph idx="1"/>
          </p:nvPr>
        </p:nvSpPr>
        <p:spPr>
          <a:xfrm>
            <a:off x="838200" y="2091017"/>
            <a:ext cx="10184606" cy="4085945"/>
          </a:xfrm>
        </p:spPr>
        <p:txBody>
          <a:bodyPr>
            <a:normAutofit/>
          </a:bodyPr>
          <a:lstStyle/>
          <a:p>
            <a:pPr marL="0" indent="0">
              <a:buNone/>
            </a:pPr>
            <a:r>
              <a:rPr lang="nl-NL" sz="20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Klassikaal</a:t>
            </a:r>
          </a:p>
          <a:p>
            <a:pPr marL="0" indent="0">
              <a:buNone/>
            </a:pPr>
            <a:endParaRPr lang="nl-NL" sz="2000" b="1"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Pitch in maximaal 2 minuten zowel de eigen observaties als de bespreking van de reflectievragen.</a:t>
            </a:r>
          </a:p>
        </p:txBody>
      </p:sp>
      <p:pic>
        <p:nvPicPr>
          <p:cNvPr id="2" name="Afbeelding 1" descr="Afbeelding met tekst, Lettertype, logo, Graphics&#10;&#10;Door AI gegenereerde inhoud is mogelijk onjuist.">
            <a:extLst>
              <a:ext uri="{FF2B5EF4-FFF2-40B4-BE49-F238E27FC236}">
                <a16:creationId xmlns:a16="http://schemas.microsoft.com/office/drawing/2014/main" id="{6C1F2669-A587-CAF4-C1EC-35F018EC9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2662499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D5C1F-928D-EC09-C0EE-4D206C1BCF13}"/>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CBB1C9B6-85EE-083E-4FB5-4F6BA7CD1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5" name="Rechthoek 4">
            <a:extLst>
              <a:ext uri="{FF2B5EF4-FFF2-40B4-BE49-F238E27FC236}">
                <a16:creationId xmlns:a16="http://schemas.microsoft.com/office/drawing/2014/main" id="{48CD7D1E-33F4-B8BE-C5CB-94EC682F0493}"/>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pic>
        <p:nvPicPr>
          <p:cNvPr id="6" name="Afbeelding 5" descr="Afbeelding met tekst, Lettertype, logo, Graphics&#10;&#10;Door AI gegenereerde inhoud is mogelijk onjuist.">
            <a:extLst>
              <a:ext uri="{FF2B5EF4-FFF2-40B4-BE49-F238E27FC236}">
                <a16:creationId xmlns:a16="http://schemas.microsoft.com/office/drawing/2014/main" id="{CD5899AA-F2EE-493C-8667-7E6EBC1F4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
        <p:nvSpPr>
          <p:cNvPr id="7" name="Title 6">
            <a:extLst>
              <a:ext uri="{FF2B5EF4-FFF2-40B4-BE49-F238E27FC236}">
                <a16:creationId xmlns:a16="http://schemas.microsoft.com/office/drawing/2014/main" id="{B40D67C7-6BB4-663C-FE0D-D8AC3F6D7FEF}"/>
              </a:ext>
            </a:extLst>
          </p:cNvPr>
          <p:cNvSpPr txBox="1">
            <a:spLocks/>
          </p:cNvSpPr>
          <p:nvPr/>
        </p:nvSpPr>
        <p:spPr>
          <a:xfrm>
            <a:off x="838200" y="1318139"/>
            <a:ext cx="10515600" cy="638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Polarisatie</a:t>
            </a:r>
            <a:r>
              <a:rPr lang="en-US" sz="3600" b="1" dirty="0">
                <a:latin typeface="Open sans" panose="020B0606030504020204" pitchFamily="34" charset="0"/>
                <a:ea typeface="Open sans" panose="020B0606030504020204" pitchFamily="34" charset="0"/>
                <a:cs typeface="Open sans" panose="020B0606030504020204" pitchFamily="34" charset="0"/>
              </a:rPr>
              <a:t> en </a:t>
            </a:r>
            <a:r>
              <a:rPr lang="en-US" sz="3600" b="1" dirty="0" err="1">
                <a:latin typeface="Open sans" panose="020B0606030504020204" pitchFamily="34" charset="0"/>
                <a:ea typeface="Open sans" panose="020B0606030504020204" pitchFamily="34" charset="0"/>
                <a:cs typeface="Open sans" panose="020B0606030504020204" pitchFamily="34" charset="0"/>
              </a:rPr>
              <a:t>sociale</a:t>
            </a:r>
            <a:r>
              <a:rPr lang="en-US" sz="3600" b="1" dirty="0">
                <a:latin typeface="Open sans" panose="020B0606030504020204" pitchFamily="34" charset="0"/>
                <a:ea typeface="Open sans" panose="020B0606030504020204" pitchFamily="34" charset="0"/>
                <a:cs typeface="Open sans" panose="020B0606030504020204" pitchFamily="34" charset="0"/>
              </a:rPr>
              <a:t> media</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8">
            <a:extLst>
              <a:ext uri="{FF2B5EF4-FFF2-40B4-BE49-F238E27FC236}">
                <a16:creationId xmlns:a16="http://schemas.microsoft.com/office/drawing/2014/main" id="{C84DAB27-31BE-21F1-3A30-ED0C1BCF1702}"/>
              </a:ext>
            </a:extLst>
          </p:cNvPr>
          <p:cNvSpPr>
            <a:spLocks noGrp="1"/>
          </p:cNvSpPr>
          <p:nvPr>
            <p:ph idx="1"/>
          </p:nvPr>
        </p:nvSpPr>
        <p:spPr>
          <a:xfrm>
            <a:off x="838200" y="2091017"/>
            <a:ext cx="10515600" cy="4085945"/>
          </a:xfrm>
        </p:spPr>
        <p:txBody>
          <a:bodyPr>
            <a:normAutofit/>
          </a:bodyPr>
          <a:lstStyle/>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Check:</a:t>
            </a:r>
          </a:p>
          <a:p>
            <a:pPr marL="536575"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Je hebt meer kennis over polarisatie</a:t>
            </a:r>
          </a:p>
          <a:p>
            <a:pPr marL="536575"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Je weet wat </a:t>
            </a:r>
            <a:r>
              <a:rPr lang="nl-NL" sz="24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filtersbubbels</a:t>
            </a: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 fuiken en echokamers binnen sociale media zijn</a:t>
            </a:r>
          </a:p>
          <a:p>
            <a:pPr marL="536575"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Je kan de polariserende werking van sociale media herkennen</a:t>
            </a:r>
          </a:p>
        </p:txBody>
      </p:sp>
      <p:pic>
        <p:nvPicPr>
          <p:cNvPr id="3" name="Afbeelding 2">
            <a:extLst>
              <a:ext uri="{FF2B5EF4-FFF2-40B4-BE49-F238E27FC236}">
                <a16:creationId xmlns:a16="http://schemas.microsoft.com/office/drawing/2014/main" id="{8A4AA4A3-833A-B44F-A0F0-91B687D566C2}"/>
              </a:ext>
            </a:extLst>
          </p:cNvPr>
          <p:cNvPicPr>
            <a:picLocks noChangeAspect="1"/>
          </p:cNvPicPr>
          <p:nvPr/>
        </p:nvPicPr>
        <p:blipFill>
          <a:blip r:embed="rId5"/>
          <a:stretch>
            <a:fillRect/>
          </a:stretch>
        </p:blipFill>
        <p:spPr>
          <a:xfrm>
            <a:off x="901205" y="2576075"/>
            <a:ext cx="362182" cy="360000"/>
          </a:xfrm>
          <a:prstGeom prst="rect">
            <a:avLst/>
          </a:prstGeom>
        </p:spPr>
      </p:pic>
      <p:pic>
        <p:nvPicPr>
          <p:cNvPr id="8" name="Afbeelding 7">
            <a:extLst>
              <a:ext uri="{FF2B5EF4-FFF2-40B4-BE49-F238E27FC236}">
                <a16:creationId xmlns:a16="http://schemas.microsoft.com/office/drawing/2014/main" id="{87CF532A-7EEE-A34C-B511-5D577C9B0D69}"/>
              </a:ext>
            </a:extLst>
          </p:cNvPr>
          <p:cNvPicPr>
            <a:picLocks noChangeAspect="1"/>
          </p:cNvPicPr>
          <p:nvPr/>
        </p:nvPicPr>
        <p:blipFill>
          <a:blip r:embed="rId5"/>
          <a:stretch>
            <a:fillRect/>
          </a:stretch>
        </p:blipFill>
        <p:spPr>
          <a:xfrm>
            <a:off x="901205" y="3070217"/>
            <a:ext cx="362182" cy="360000"/>
          </a:xfrm>
          <a:prstGeom prst="rect">
            <a:avLst/>
          </a:prstGeom>
        </p:spPr>
      </p:pic>
      <p:pic>
        <p:nvPicPr>
          <p:cNvPr id="9" name="Afbeelding 8">
            <a:extLst>
              <a:ext uri="{FF2B5EF4-FFF2-40B4-BE49-F238E27FC236}">
                <a16:creationId xmlns:a16="http://schemas.microsoft.com/office/drawing/2014/main" id="{C40E3FE1-45A2-21E0-E687-9C240B03923C}"/>
              </a:ext>
            </a:extLst>
          </p:cNvPr>
          <p:cNvPicPr>
            <a:picLocks noChangeAspect="1"/>
          </p:cNvPicPr>
          <p:nvPr/>
        </p:nvPicPr>
        <p:blipFill>
          <a:blip r:embed="rId5"/>
          <a:stretch>
            <a:fillRect/>
          </a:stretch>
        </p:blipFill>
        <p:spPr>
          <a:xfrm>
            <a:off x="923021" y="3766059"/>
            <a:ext cx="362182" cy="360000"/>
          </a:xfrm>
          <a:prstGeom prst="rect">
            <a:avLst/>
          </a:prstGeom>
        </p:spPr>
      </p:pic>
    </p:spTree>
    <p:extLst>
      <p:ext uri="{BB962C8B-B14F-4D97-AF65-F5344CB8AC3E}">
        <p14:creationId xmlns:p14="http://schemas.microsoft.com/office/powerpoint/2010/main" val="1273437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114AB22-A804-274F-47CE-52270F877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4" name="Rechthoek 3">
            <a:extLst>
              <a:ext uri="{FF2B5EF4-FFF2-40B4-BE49-F238E27FC236}">
                <a16:creationId xmlns:a16="http://schemas.microsoft.com/office/drawing/2014/main" id="{98267772-3B6C-D34B-2E16-8D920ED5007D}"/>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6" name="Title 6">
            <a:extLst>
              <a:ext uri="{FF2B5EF4-FFF2-40B4-BE49-F238E27FC236}">
                <a16:creationId xmlns:a16="http://schemas.microsoft.com/office/drawing/2014/main" id="{42D61C05-885A-2495-A6F8-02D356831012}"/>
              </a:ext>
            </a:extLst>
          </p:cNvPr>
          <p:cNvSpPr txBox="1">
            <a:spLocks/>
          </p:cNvSpPr>
          <p:nvPr/>
        </p:nvSpPr>
        <p:spPr>
          <a:xfrm>
            <a:off x="838200" y="1318139"/>
            <a:ext cx="7213763" cy="6387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err="1">
                <a:latin typeface="Open sans" panose="020B0606030504020204" pitchFamily="34" charset="0"/>
                <a:ea typeface="Open sans" panose="020B0606030504020204" pitchFamily="34" charset="0"/>
                <a:cs typeface="Open sans" panose="020B0606030504020204" pitchFamily="34" charset="0"/>
              </a:rPr>
              <a:t>Huiswerkopdracht</a:t>
            </a:r>
            <a:r>
              <a:rPr lang="en-US" sz="3400" b="1" dirty="0">
                <a:latin typeface="Open sans" panose="020B0606030504020204" pitchFamily="34" charset="0"/>
                <a:ea typeface="Open sans" panose="020B0606030504020204" pitchFamily="34" charset="0"/>
                <a:cs typeface="Open sans" panose="020B0606030504020204" pitchFamily="34" charset="0"/>
              </a:rPr>
              <a:t>: Down the rabbit hole</a:t>
            </a:r>
            <a:endParaRPr lang="nl-NL" sz="3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8">
            <a:extLst>
              <a:ext uri="{FF2B5EF4-FFF2-40B4-BE49-F238E27FC236}">
                <a16:creationId xmlns:a16="http://schemas.microsoft.com/office/drawing/2014/main" id="{B6FB2621-4D34-ADB7-DAFA-1104E7689D24}"/>
              </a:ext>
            </a:extLst>
          </p:cNvPr>
          <p:cNvSpPr txBox="1">
            <a:spLocks/>
          </p:cNvSpPr>
          <p:nvPr/>
        </p:nvSpPr>
        <p:spPr>
          <a:xfrm>
            <a:off x="838200" y="2091017"/>
            <a:ext cx="7213763" cy="4085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De </a:t>
            </a:r>
            <a:r>
              <a:rPr lang="en-US" sz="24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komende</a:t>
            </a:r>
            <a:r>
              <a:rPr lang="en-US"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periode</a:t>
            </a:r>
            <a:r>
              <a:rPr lang="en-US"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 tot aan de </a:t>
            </a:r>
            <a:r>
              <a:rPr lang="en-US" sz="24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volgende</a:t>
            </a:r>
            <a:r>
              <a:rPr lang="en-US"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 les </a:t>
            </a:r>
            <a:r>
              <a:rPr lang="en-US" sz="24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duik</a:t>
            </a:r>
            <a:r>
              <a:rPr lang="en-US"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 je in </a:t>
            </a:r>
            <a:r>
              <a:rPr lang="en-US" sz="24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een</a:t>
            </a:r>
            <a:r>
              <a:rPr lang="en-US"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 </a:t>
            </a:r>
            <a:r>
              <a:rPr lang="en-US" sz="2400" i="1" dirty="0">
                <a:solidFill>
                  <a:srgbClr val="4C5454"/>
                </a:solidFill>
                <a:latin typeface="Open sans" panose="020B0606030504020204" pitchFamily="34" charset="0"/>
                <a:ea typeface="Open sans" panose="020B0606030504020204" pitchFamily="34" charset="0"/>
                <a:cs typeface="Open sans" panose="020B0606030504020204" pitchFamily="34" charset="0"/>
              </a:rPr>
              <a:t>rabbit hole</a:t>
            </a:r>
            <a:r>
              <a:rPr lang="en-US"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a:t>
            </a:r>
            <a:br>
              <a:rPr lang="en-US"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br>
            <a:endParaRPr lang="en-US" sz="24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Je </a:t>
            </a:r>
            <a:r>
              <a:rPr lang="en-US" sz="24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kiest</a:t>
            </a:r>
            <a:r>
              <a:rPr lang="en-US"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 je eigen </a:t>
            </a:r>
            <a:r>
              <a:rPr lang="en-US" sz="24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sociale</a:t>
            </a:r>
            <a:r>
              <a:rPr lang="en-US"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 media </a:t>
            </a: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kanaal &amp; onderwerp en gaat je onderdompelen in deze sociale media fuik.</a:t>
            </a:r>
          </a:p>
          <a:p>
            <a:pPr marL="0" indent="0">
              <a:buNone/>
            </a:pPr>
            <a:b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b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Aan de hand van structurele observaties noteer je enkele zaken en </a:t>
            </a:r>
            <a:r>
              <a:rPr lang="nl-NL" sz="24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opvallendheden</a:t>
            </a: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a:t>
            </a:r>
            <a:br>
              <a:rPr lang="nl-NL" sz="1200" dirty="0">
                <a:solidFill>
                  <a:srgbClr val="4C5454"/>
                </a:solidFill>
                <a:latin typeface="Open sans" panose="020B0606030504020204" pitchFamily="34" charset="0"/>
                <a:ea typeface="Open sans" panose="020B0606030504020204" pitchFamily="34" charset="0"/>
                <a:cs typeface="Open sans" panose="020B0606030504020204" pitchFamily="34" charset="0"/>
              </a:rPr>
            </a:br>
            <a:endParaRPr lang="en-US" sz="12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Afbeelding 8" descr="Afbeelding met cirkel, Symmetrie, kunst, licht&#10;&#10;Door AI gegenereerde inhoud is mogelijk onjuist.">
            <a:extLst>
              <a:ext uri="{FF2B5EF4-FFF2-40B4-BE49-F238E27FC236}">
                <a16:creationId xmlns:a16="http://schemas.microsoft.com/office/drawing/2014/main" id="{EAD57FE3-949C-0A05-C07D-7F1CC5F3C6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964" y="1033152"/>
            <a:ext cx="4140035" cy="5520047"/>
          </a:xfrm>
          <a:prstGeom prst="rect">
            <a:avLst/>
          </a:prstGeom>
        </p:spPr>
      </p:pic>
      <p:pic>
        <p:nvPicPr>
          <p:cNvPr id="12" name="Afbeelding 11" descr="Afbeelding met tekst, Lettertype, logo, Graphics&#10;&#10;Door AI gegenereerde inhoud is mogelijk onjuist.">
            <a:extLst>
              <a:ext uri="{FF2B5EF4-FFF2-40B4-BE49-F238E27FC236}">
                <a16:creationId xmlns:a16="http://schemas.microsoft.com/office/drawing/2014/main" id="{DE6F1D21-7A7A-8885-9CC3-3BA562C12E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4009685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18BA4-BD02-4871-972C-4115259F98A4}"/>
            </a:ext>
          </a:extLst>
        </p:cNvPr>
        <p:cNvGrpSpPr/>
        <p:nvPr/>
      </p:nvGrpSpPr>
      <p:grpSpPr>
        <a:xfrm>
          <a:off x="0" y="0"/>
          <a:ext cx="0" cy="0"/>
          <a:chOff x="0" y="0"/>
          <a:chExt cx="0" cy="0"/>
        </a:xfrm>
      </p:grpSpPr>
      <p:pic>
        <p:nvPicPr>
          <p:cNvPr id="11" name="Afbeelding 10" descr="Afbeelding met cirkel, Symmetrie, kunst, licht&#10;&#10;Door AI gegenereerde inhoud is mogelijk onjuist.">
            <a:extLst>
              <a:ext uri="{FF2B5EF4-FFF2-40B4-BE49-F238E27FC236}">
                <a16:creationId xmlns:a16="http://schemas.microsoft.com/office/drawing/2014/main" id="{5558F0F5-425A-ECDE-59FA-A4ED0D93A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964" y="1033152"/>
            <a:ext cx="4140035" cy="5520047"/>
          </a:xfrm>
          <a:prstGeom prst="rect">
            <a:avLst/>
          </a:prstGeom>
        </p:spPr>
      </p:pic>
      <p:pic>
        <p:nvPicPr>
          <p:cNvPr id="4" name="Afbeelding 3">
            <a:extLst>
              <a:ext uri="{FF2B5EF4-FFF2-40B4-BE49-F238E27FC236}">
                <a16:creationId xmlns:a16="http://schemas.microsoft.com/office/drawing/2014/main" id="{40503458-22CE-165A-74A8-41FAC084EA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5" name="Rechthoek 4">
            <a:extLst>
              <a:ext uri="{FF2B5EF4-FFF2-40B4-BE49-F238E27FC236}">
                <a16:creationId xmlns:a16="http://schemas.microsoft.com/office/drawing/2014/main" id="{9F10284A-9793-6C43-C67A-63AADA95DD8B}"/>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pic>
        <p:nvPicPr>
          <p:cNvPr id="6" name="Afbeelding 5" descr="Afbeelding met tekst, Lettertype, logo, Graphics&#10;&#10;Door AI gegenereerde inhoud is mogelijk onjuist.">
            <a:extLst>
              <a:ext uri="{FF2B5EF4-FFF2-40B4-BE49-F238E27FC236}">
                <a16:creationId xmlns:a16="http://schemas.microsoft.com/office/drawing/2014/main" id="{EB47BEEB-BA87-5891-8115-A21212DE6C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
        <p:nvSpPr>
          <p:cNvPr id="7" name="Title 6">
            <a:extLst>
              <a:ext uri="{FF2B5EF4-FFF2-40B4-BE49-F238E27FC236}">
                <a16:creationId xmlns:a16="http://schemas.microsoft.com/office/drawing/2014/main" id="{DACF3372-EB0C-C5EC-33C7-C33A55E9FF3C}"/>
              </a:ext>
            </a:extLst>
          </p:cNvPr>
          <p:cNvSpPr txBox="1">
            <a:spLocks/>
          </p:cNvSpPr>
          <p:nvPr/>
        </p:nvSpPr>
        <p:spPr>
          <a:xfrm>
            <a:off x="838200" y="1318139"/>
            <a:ext cx="10515600" cy="638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Open sans" panose="020B0606030504020204" pitchFamily="34" charset="0"/>
                <a:ea typeface="Open sans" panose="020B0606030504020204" pitchFamily="34" charset="0"/>
                <a:cs typeface="Open sans" panose="020B0606030504020204" pitchFamily="34" charset="0"/>
              </a:rPr>
              <a:t>Down the rabbit hole</a:t>
            </a:r>
            <a:endParaRPr lang="nl-NL" sz="35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8">
            <a:extLst>
              <a:ext uri="{FF2B5EF4-FFF2-40B4-BE49-F238E27FC236}">
                <a16:creationId xmlns:a16="http://schemas.microsoft.com/office/drawing/2014/main" id="{40DB7A30-371B-C19D-7ED6-C0E7FD4DC183}"/>
              </a:ext>
            </a:extLst>
          </p:cNvPr>
          <p:cNvSpPr txBox="1">
            <a:spLocks/>
          </p:cNvSpPr>
          <p:nvPr/>
        </p:nvSpPr>
        <p:spPr>
          <a:xfrm>
            <a:off x="838201" y="2091017"/>
            <a:ext cx="6987746" cy="4085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1. Kies een thema dat zich leent als sociale media fuik.</a:t>
            </a:r>
          </a:p>
          <a:p>
            <a:pPr marL="0" indent="0">
              <a:buNone/>
            </a:pPr>
            <a:endPar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2. Kies een sociaal media kanaal waar je toegang toe hebt om dit thema te gaan observeren. </a:t>
            </a:r>
          </a:p>
          <a:p>
            <a:pPr marL="0" indent="0">
              <a:buNone/>
            </a:pPr>
            <a:b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b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3. De komende periode, tot aan de volgende les ben je aanwezig in deze fuik en maak je notities op basis van het observatieformulier.</a:t>
            </a:r>
            <a:endParaRPr lang="en-US" sz="22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8040463"/>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4B5AA-358D-8CA4-69EF-A5B1A8AAD1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B539DA-BEAF-6BE2-21B7-9A96600EB5C8}"/>
              </a:ext>
            </a:extLst>
          </p:cNvPr>
          <p:cNvSpPr>
            <a:spLocks noGrp="1"/>
          </p:cNvSpPr>
          <p:nvPr>
            <p:ph type="title"/>
          </p:nvPr>
        </p:nvSpPr>
        <p:spPr>
          <a:xfrm>
            <a:off x="838200" y="160337"/>
            <a:ext cx="10515600" cy="1325563"/>
          </a:xfrm>
        </p:spPr>
        <p:txBody>
          <a:bodyPr/>
          <a:lstStyle/>
          <a:p>
            <a:r>
              <a:rPr lang="nl-NL" b="1" dirty="0">
                <a:latin typeface="Calibri" panose="020F0502020204030204" pitchFamily="34" charset="0"/>
                <a:ea typeface="Calibri" panose="020F0502020204030204" pitchFamily="34" charset="0"/>
                <a:cs typeface="Calibri" panose="020F0502020204030204" pitchFamily="34" charset="0"/>
              </a:rPr>
              <a:t>Structureel observeren</a:t>
            </a:r>
          </a:p>
        </p:txBody>
      </p:sp>
      <p:pic>
        <p:nvPicPr>
          <p:cNvPr id="5" name="Afbeelding 4">
            <a:extLst>
              <a:ext uri="{FF2B5EF4-FFF2-40B4-BE49-F238E27FC236}">
                <a16:creationId xmlns:a16="http://schemas.microsoft.com/office/drawing/2014/main" id="{61D6431F-2CEC-6AFE-F9DE-A0A8445AA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829EC77C-C698-77F2-E8C9-149D839792D2}"/>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pic>
        <p:nvPicPr>
          <p:cNvPr id="7" name="Afbeelding 6" descr="Afbeelding met tekst, Lettertype, logo, Graphics&#10;&#10;Door AI gegenereerde inhoud is mogelijk onjuist.">
            <a:extLst>
              <a:ext uri="{FF2B5EF4-FFF2-40B4-BE49-F238E27FC236}">
                <a16:creationId xmlns:a16="http://schemas.microsoft.com/office/drawing/2014/main" id="{5729C6E9-56DC-F8B4-26FF-F1D88B8A35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
        <p:nvSpPr>
          <p:cNvPr id="8" name="Title 6">
            <a:extLst>
              <a:ext uri="{FF2B5EF4-FFF2-40B4-BE49-F238E27FC236}">
                <a16:creationId xmlns:a16="http://schemas.microsoft.com/office/drawing/2014/main" id="{4C1FAD0D-9B0B-E40E-5EF8-313312E2A03C}"/>
              </a:ext>
            </a:extLst>
          </p:cNvPr>
          <p:cNvSpPr txBox="1">
            <a:spLocks/>
          </p:cNvSpPr>
          <p:nvPr/>
        </p:nvSpPr>
        <p:spPr>
          <a:xfrm>
            <a:off x="838200" y="1318139"/>
            <a:ext cx="10515600" cy="638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Structureel</a:t>
            </a:r>
            <a:r>
              <a:rPr lang="en-US" sz="3600" b="1" dirty="0">
                <a:latin typeface="Open sans" panose="020B0606030504020204" pitchFamily="34" charset="0"/>
                <a:ea typeface="Open sans" panose="020B0606030504020204" pitchFamily="34" charset="0"/>
                <a:cs typeface="Open sans" panose="020B0606030504020204" pitchFamily="34" charset="0"/>
              </a:rPr>
              <a:t> </a:t>
            </a:r>
            <a:r>
              <a:rPr lang="en-US" sz="3600" b="1" dirty="0" err="1">
                <a:latin typeface="Open sans" panose="020B0606030504020204" pitchFamily="34" charset="0"/>
                <a:ea typeface="Open sans" panose="020B0606030504020204" pitchFamily="34" charset="0"/>
                <a:cs typeface="Open sans" panose="020B0606030504020204" pitchFamily="34" charset="0"/>
              </a:rPr>
              <a:t>observeren</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BEC9E8CB-B4BE-156D-791E-3A4EA45646C2}"/>
              </a:ext>
            </a:extLst>
          </p:cNvPr>
          <p:cNvSpPr txBox="1">
            <a:spLocks/>
          </p:cNvSpPr>
          <p:nvPr/>
        </p:nvSpPr>
        <p:spPr>
          <a:xfrm>
            <a:off x="838200" y="2091017"/>
            <a:ext cx="7448550" cy="4085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t">
              <a:lnSpc>
                <a:spcPct val="107000"/>
              </a:lnSpc>
              <a:spcAft>
                <a:spcPts val="800"/>
              </a:spcAft>
              <a:buNone/>
            </a:pP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Een observatie is een kwalitatieve </a:t>
            </a:r>
            <a:r>
              <a:rPr lang="nl-NL" sz="2400" dirty="0" err="1">
                <a:solidFill>
                  <a:srgbClr val="4C5454"/>
                </a:solidFill>
                <a:latin typeface="Calibri" panose="020F0502020204030204" pitchFamily="34" charset="0"/>
                <a:ea typeface="Calibri" panose="020F0502020204030204" pitchFamily="34" charset="0"/>
                <a:cs typeface="Calibri" panose="020F0502020204030204" pitchFamily="34" charset="0"/>
              </a:rPr>
              <a:t>dataverzamelings</a:t>
            </a: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-methode om gegevens te verzamelen door zelf waar te nemen. Tijdens een observatie is het belangrijk om te observeren met aandacht voor de context.</a:t>
            </a:r>
          </a:p>
          <a:p>
            <a:pPr marL="0" fontAlgn="t">
              <a:lnSpc>
                <a:spcPct val="107000"/>
              </a:lnSpc>
              <a:spcAft>
                <a:spcPts val="800"/>
              </a:spcAft>
              <a:buNone/>
            </a:pP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Voor de huiswerkopdracht ga je structureel observeren: je bereidt je vooraf goed voor om te weten waar je naar gaat kijken. Hierbij gebruik je het </a:t>
            </a:r>
            <a:r>
              <a:rPr lang="nl-NL" sz="2400" b="1" dirty="0">
                <a:solidFill>
                  <a:srgbClr val="4C5454"/>
                </a:solidFill>
                <a:latin typeface="Calibri" panose="020F0502020204030204" pitchFamily="34" charset="0"/>
                <a:ea typeface="Calibri" panose="020F0502020204030204" pitchFamily="34" charset="0"/>
                <a:cs typeface="Calibri" panose="020F0502020204030204" pitchFamily="34" charset="0"/>
              </a:rPr>
              <a:t>observatieschema</a:t>
            </a: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a:t>
            </a:r>
            <a:endParaRPr lang="nl-NL" sz="2000" dirty="0">
              <a:solidFill>
                <a:srgbClr val="4C5454"/>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C2E46D0D-B05C-A11F-795A-2CA123EDFB64}"/>
              </a:ext>
            </a:extLst>
          </p:cNvPr>
          <p:cNvPicPr>
            <a:picLocks noChangeAspect="1"/>
          </p:cNvPicPr>
          <p:nvPr/>
        </p:nvPicPr>
        <p:blipFill>
          <a:blip r:embed="rId6"/>
          <a:stretch>
            <a:fillRect/>
          </a:stretch>
        </p:blipFill>
        <p:spPr>
          <a:xfrm rot="234795">
            <a:off x="8635993" y="1583373"/>
            <a:ext cx="2998552" cy="4157003"/>
          </a:xfrm>
          <a:prstGeom prst="rect">
            <a:avLst/>
          </a:prstGeom>
          <a:ln w="38100">
            <a:solidFill>
              <a:srgbClr val="E32E00"/>
            </a:solidFill>
          </a:ln>
        </p:spPr>
      </p:pic>
    </p:spTree>
    <p:extLst>
      <p:ext uri="{BB962C8B-B14F-4D97-AF65-F5344CB8AC3E}">
        <p14:creationId xmlns:p14="http://schemas.microsoft.com/office/powerpoint/2010/main" val="99746070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8F3E1-2932-26DB-4615-88FA1303B53C}"/>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CB2A83E3-7178-000A-B77E-A147BDE80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407A89FF-72CB-DC09-F1BE-EC8657D3B48A}"/>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881E833B-1CD5-D25F-E287-8147056C9234}"/>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Bubbels</a:t>
            </a:r>
            <a:r>
              <a:rPr lang="en-US" sz="3600" b="1" dirty="0">
                <a:latin typeface="Open sans" panose="020B0606030504020204" pitchFamily="34" charset="0"/>
                <a:ea typeface="Open sans" panose="020B0606030504020204" pitchFamily="34" charset="0"/>
                <a:cs typeface="Open sans" panose="020B0606030504020204" pitchFamily="34" charset="0"/>
              </a:rPr>
              <a:t>!</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EA64343F-2D22-0BB8-7AA4-F599F4B7371B}"/>
              </a:ext>
            </a:extLst>
          </p:cNvPr>
          <p:cNvSpPr>
            <a:spLocks noGrp="1"/>
          </p:cNvSpPr>
          <p:nvPr>
            <p:ph idx="1"/>
          </p:nvPr>
        </p:nvSpPr>
        <p:spPr>
          <a:xfrm>
            <a:off x="838200" y="2091017"/>
            <a:ext cx="7672363" cy="4085945"/>
          </a:xfrm>
        </p:spPr>
        <p:txBody>
          <a:bodyPr>
            <a:normAutofit/>
          </a:bodyPr>
          <a:lstStyle/>
          <a:p>
            <a:pPr marL="0" indent="0">
              <a:buNone/>
            </a:pPr>
            <a: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t>Pak je telefoon erbij.</a:t>
            </a:r>
            <a:br>
              <a:rPr lang="nl-NL" sz="2400" i="1" dirty="0">
                <a:solidFill>
                  <a:srgbClr val="4C5454"/>
                </a:solidFill>
                <a:latin typeface="Calibri" panose="020F0502020204030204" pitchFamily="34" charset="0"/>
                <a:ea typeface="Calibri" panose="020F0502020204030204" pitchFamily="34" charset="0"/>
                <a:cs typeface="Calibri" panose="020F0502020204030204" pitchFamily="34" charset="0"/>
              </a:rPr>
            </a:b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In welke (filter)bubbels verkeer jij online?</a:t>
            </a:r>
            <a:b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br>
            <a:b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b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Ga op zoek binnen je eigen sociale media kanalen naar minimaal 3 bubbels waarin jij zit en noteer deze.</a:t>
            </a:r>
            <a:b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br>
            <a:b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b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Ook de docent doet mee…….!</a:t>
            </a:r>
            <a:b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br>
            <a:endPar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endParaRPr>
          </a:p>
          <a:p>
            <a:endPar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Afbeelding 1" descr="Afbeelding met tekst, Lettertype, logo, Graphics&#10;&#10;Door AI gegenereerde inhoud is mogelijk onjuist.">
            <a:extLst>
              <a:ext uri="{FF2B5EF4-FFF2-40B4-BE49-F238E27FC236}">
                <a16:creationId xmlns:a16="http://schemas.microsoft.com/office/drawing/2014/main" id="{9F9370BA-D87F-0ADF-C1C0-742A4BBD91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pic>
        <p:nvPicPr>
          <p:cNvPr id="4" name="Afbeelding 3" descr="Afbeelding met luchtbel, Zeepbel, bol, druppel&#10;&#10;Door AI gegenereerde inhoud is mogelijk onjuist.">
            <a:extLst>
              <a:ext uri="{FF2B5EF4-FFF2-40B4-BE49-F238E27FC236}">
                <a16:creationId xmlns:a16="http://schemas.microsoft.com/office/drawing/2014/main" id="{284931B4-AC65-2BBE-817F-DE0DF6711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0564" y="1031582"/>
            <a:ext cx="3681435" cy="5521618"/>
          </a:xfrm>
          <a:prstGeom prst="rect">
            <a:avLst/>
          </a:prstGeom>
        </p:spPr>
      </p:pic>
    </p:spTree>
    <p:extLst>
      <p:ext uri="{BB962C8B-B14F-4D97-AF65-F5344CB8AC3E}">
        <p14:creationId xmlns:p14="http://schemas.microsoft.com/office/powerpoint/2010/main" val="3796617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CE5FF-3994-64DF-0A63-DCE5C9EE0610}"/>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557C0AF7-DD5D-8061-9687-084E9AE3F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9FB8CD12-2D24-CF43-C8A5-5CDFF6F28C3F}"/>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4D0E9E77-5C9F-55FA-9F69-3F975F405D63}"/>
              </a:ext>
            </a:extLst>
          </p:cNvPr>
          <p:cNvSpPr>
            <a:spLocks noGrp="1"/>
          </p:cNvSpPr>
          <p:nvPr>
            <p:ph type="title"/>
          </p:nvPr>
        </p:nvSpPr>
        <p:spPr>
          <a:xfrm>
            <a:off x="838200" y="1318139"/>
            <a:ext cx="10515600" cy="638736"/>
          </a:xfrm>
        </p:spPr>
        <p:txBody>
          <a:bodyPr>
            <a:normAutofit/>
          </a:body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Volgende</a:t>
            </a:r>
            <a:r>
              <a:rPr lang="en-US" sz="3600" b="1" dirty="0">
                <a:latin typeface="Open sans" panose="020B0606030504020204" pitchFamily="34" charset="0"/>
                <a:ea typeface="Open sans" panose="020B0606030504020204" pitchFamily="34" charset="0"/>
                <a:cs typeface="Open sans" panose="020B0606030504020204" pitchFamily="34" charset="0"/>
              </a:rPr>
              <a:t> les</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3BCD3714-6E1A-886A-D53F-0BB76548CD64}"/>
              </a:ext>
            </a:extLst>
          </p:cNvPr>
          <p:cNvSpPr>
            <a:spLocks noGrp="1"/>
          </p:cNvSpPr>
          <p:nvPr>
            <p:ph idx="1"/>
          </p:nvPr>
        </p:nvSpPr>
        <p:spPr>
          <a:xfrm>
            <a:off x="838200" y="2091017"/>
            <a:ext cx="10515600" cy="4085945"/>
          </a:xfrm>
        </p:spPr>
        <p:txBody>
          <a:bodyPr>
            <a:normAutofit/>
          </a:bodyPr>
          <a:lstStyle/>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Reflecteren op je eigen observaties</a:t>
            </a: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Bevindingen koppelen aan de theorie</a:t>
            </a:r>
          </a:p>
          <a:p>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Reflecteren op de rol van sociale media binnen het sociaal werk</a:t>
            </a:r>
          </a:p>
        </p:txBody>
      </p:sp>
      <p:pic>
        <p:nvPicPr>
          <p:cNvPr id="2" name="Afbeelding 1" descr="Afbeelding met tekst, Lettertype, logo, Graphics&#10;&#10;Door AI gegenereerde inhoud is mogelijk onjuist.">
            <a:extLst>
              <a:ext uri="{FF2B5EF4-FFF2-40B4-BE49-F238E27FC236}">
                <a16:creationId xmlns:a16="http://schemas.microsoft.com/office/drawing/2014/main" id="{81E7132A-AF78-1090-8A23-67FFB3848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2349867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E581E-C02B-4B3C-C6C6-AFF8D93735F7}"/>
            </a:ext>
          </a:extLst>
        </p:cNvPr>
        <p:cNvGrpSpPr/>
        <p:nvPr/>
      </p:nvGrpSpPr>
      <p:grpSpPr>
        <a:xfrm>
          <a:off x="0" y="0"/>
          <a:ext cx="0" cy="0"/>
          <a:chOff x="0" y="0"/>
          <a:chExt cx="0" cy="0"/>
        </a:xfrm>
      </p:grpSpPr>
      <p:pic>
        <p:nvPicPr>
          <p:cNvPr id="11" name="Afbeelding 10" descr="Afbeelding met tekst, kleding, person, overdekt&#10;&#10;Door AI gegenereerde inhoud is mogelijk onjuist.">
            <a:extLst>
              <a:ext uri="{FF2B5EF4-FFF2-40B4-BE49-F238E27FC236}">
                <a16:creationId xmlns:a16="http://schemas.microsoft.com/office/drawing/2014/main" id="{F3E5B12E-DBE6-40C4-C190-851E85FEFB88}"/>
              </a:ext>
            </a:extLst>
          </p:cNvPr>
          <p:cNvPicPr>
            <a:picLocks noChangeAspect="1"/>
          </p:cNvPicPr>
          <p:nvPr/>
        </p:nvPicPr>
        <p:blipFill>
          <a:blip r:embed="rId2">
            <a:extLst>
              <a:ext uri="{28A0092B-C50C-407E-A947-70E740481C1C}">
                <a14:useLocalDpi xmlns:a14="http://schemas.microsoft.com/office/drawing/2010/main" val="0"/>
              </a:ext>
            </a:extLst>
          </a:blip>
          <a:srcRect t="8250" b="23836"/>
          <a:stretch>
            <a:fillRect/>
          </a:stretch>
        </p:blipFill>
        <p:spPr>
          <a:xfrm>
            <a:off x="0" y="1031582"/>
            <a:ext cx="12192000" cy="5520047"/>
          </a:xfrm>
          <a:prstGeom prst="rect">
            <a:avLst/>
          </a:prstGeom>
        </p:spPr>
      </p:pic>
      <p:sp>
        <p:nvSpPr>
          <p:cNvPr id="12" name="Rechthoek 11">
            <a:extLst>
              <a:ext uri="{FF2B5EF4-FFF2-40B4-BE49-F238E27FC236}">
                <a16:creationId xmlns:a16="http://schemas.microsoft.com/office/drawing/2014/main" id="{D3E3371C-E27D-EFE1-603E-0B5EEF95E7D2}"/>
              </a:ext>
            </a:extLst>
          </p:cNvPr>
          <p:cNvSpPr/>
          <p:nvPr/>
        </p:nvSpPr>
        <p:spPr>
          <a:xfrm>
            <a:off x="0" y="1031582"/>
            <a:ext cx="12192000" cy="5520047"/>
          </a:xfrm>
          <a:prstGeom prst="rect">
            <a:avLst/>
          </a:prstGeom>
          <a:solidFill>
            <a:srgbClr val="00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849B0482-5840-5CDF-205C-79B2DA02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2" name="Tekstvak 1">
            <a:extLst>
              <a:ext uri="{FF2B5EF4-FFF2-40B4-BE49-F238E27FC236}">
                <a16:creationId xmlns:a16="http://schemas.microsoft.com/office/drawing/2014/main" id="{919447D6-B1DC-894E-F77D-86A451FD500E}"/>
              </a:ext>
            </a:extLst>
          </p:cNvPr>
          <p:cNvSpPr txBox="1"/>
          <p:nvPr/>
        </p:nvSpPr>
        <p:spPr>
          <a:xfrm>
            <a:off x="3165712" y="5212753"/>
            <a:ext cx="5860577" cy="954107"/>
          </a:xfrm>
          <a:prstGeom prst="rect">
            <a:avLst/>
          </a:prstGeom>
          <a:solidFill>
            <a:schemeClr val="bg1"/>
          </a:solidFill>
        </p:spPr>
        <p:txBody>
          <a:bodyPr wrap="square" rtlCol="0">
            <a:spAutoFit/>
          </a:bodyPr>
          <a:lstStyle/>
          <a:p>
            <a:pPr algn="ctr"/>
            <a:r>
              <a:rPr lang="nl-NL" sz="3600" b="1" dirty="0">
                <a:latin typeface="Fira Sans" panose="020B0503050000020004" pitchFamily="34" charset="0"/>
                <a:ea typeface="Open sans" panose="020B0606030504020204" pitchFamily="34" charset="0"/>
                <a:cs typeface="Open sans" panose="020B0606030504020204" pitchFamily="34" charset="0"/>
              </a:rPr>
              <a:t>Down </a:t>
            </a:r>
            <a:r>
              <a:rPr lang="nl-NL" sz="3600" b="1" dirty="0" err="1">
                <a:latin typeface="Fira Sans" panose="020B0503050000020004" pitchFamily="34" charset="0"/>
                <a:ea typeface="Open sans" panose="020B0606030504020204" pitchFamily="34" charset="0"/>
                <a:cs typeface="Open sans" panose="020B0606030504020204" pitchFamily="34" charset="0"/>
              </a:rPr>
              <a:t>the</a:t>
            </a:r>
            <a:r>
              <a:rPr lang="nl-NL" sz="3600" b="1" dirty="0">
                <a:latin typeface="Fira Sans" panose="020B0503050000020004" pitchFamily="34" charset="0"/>
                <a:ea typeface="Open sans" panose="020B0606030504020204" pitchFamily="34" charset="0"/>
                <a:cs typeface="Open sans" panose="020B0606030504020204" pitchFamily="34" charset="0"/>
              </a:rPr>
              <a:t> </a:t>
            </a:r>
            <a:r>
              <a:rPr lang="nl-NL" sz="3600" b="1" dirty="0" err="1">
                <a:latin typeface="Fira Sans" panose="020B0503050000020004" pitchFamily="34" charset="0"/>
                <a:ea typeface="Open sans" panose="020B0606030504020204" pitchFamily="34" charset="0"/>
                <a:cs typeface="Open sans" panose="020B0606030504020204" pitchFamily="34" charset="0"/>
              </a:rPr>
              <a:t>rabbit</a:t>
            </a:r>
            <a:r>
              <a:rPr lang="nl-NL" sz="3600" b="1" dirty="0">
                <a:latin typeface="Fira Sans" panose="020B0503050000020004" pitchFamily="34" charset="0"/>
                <a:ea typeface="Open sans" panose="020B0606030504020204" pitchFamily="34" charset="0"/>
                <a:cs typeface="Open sans" panose="020B0606030504020204" pitchFamily="34" charset="0"/>
              </a:rPr>
              <a:t> hole</a:t>
            </a:r>
          </a:p>
          <a:p>
            <a:pPr algn="ctr"/>
            <a:r>
              <a:rPr lang="nl-NL" sz="2000" b="1" dirty="0">
                <a:latin typeface="Fira Sans" panose="020B0503050000020004" pitchFamily="34" charset="0"/>
                <a:ea typeface="Open sans" panose="020B0606030504020204" pitchFamily="34" charset="0"/>
                <a:cs typeface="Open sans" panose="020B0606030504020204" pitchFamily="34" charset="0"/>
              </a:rPr>
              <a:t>Polarisatie en sociale media in het sociaal werk</a:t>
            </a:r>
            <a:endParaRPr lang="nl-NL" b="1" dirty="0">
              <a:latin typeface="Fira Sans" panose="020B0503050000020004" pitchFamily="34" charset="0"/>
              <a:ea typeface="Open sans" panose="020B0606030504020204" pitchFamily="34" charset="0"/>
              <a:cs typeface="Open sans" panose="020B0606030504020204" pitchFamily="34" charset="0"/>
            </a:endParaRPr>
          </a:p>
        </p:txBody>
      </p:sp>
      <p:sp>
        <p:nvSpPr>
          <p:cNvPr id="6" name="Rechthoek 5">
            <a:extLst>
              <a:ext uri="{FF2B5EF4-FFF2-40B4-BE49-F238E27FC236}">
                <a16:creationId xmlns:a16="http://schemas.microsoft.com/office/drawing/2014/main" id="{2D073875-F3AE-09CF-CD40-B042F508E24B}"/>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dirty="0"/>
          </a:p>
        </p:txBody>
      </p:sp>
      <p:pic>
        <p:nvPicPr>
          <p:cNvPr id="5" name="Afbeelding 4" descr="Afbeelding met tekst, Lettertype, logo, Graphics&#10;&#10;Door AI gegenereerde inhoud is mogelijk onjuist.">
            <a:extLst>
              <a:ext uri="{FF2B5EF4-FFF2-40B4-BE49-F238E27FC236}">
                <a16:creationId xmlns:a16="http://schemas.microsoft.com/office/drawing/2014/main" id="{A7D3D600-8E5A-4F3A-F190-23D2E4B7B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3711474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B88F2-48A6-7A2A-E781-11BEECC67850}"/>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888AB4EB-8CDC-0A11-03D6-C3F1BDD5E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99E12787-893B-352B-3892-D646C0BCBCA7}"/>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dirty="0"/>
          </a:p>
        </p:txBody>
      </p:sp>
      <p:pic>
        <p:nvPicPr>
          <p:cNvPr id="5" name="Afbeelding 4" descr="Afbeelding met tekst, Lettertype, logo, Graphics&#10;&#10;Door AI gegenereerde inhoud is mogelijk onjuist.">
            <a:extLst>
              <a:ext uri="{FF2B5EF4-FFF2-40B4-BE49-F238E27FC236}">
                <a16:creationId xmlns:a16="http://schemas.microsoft.com/office/drawing/2014/main" id="{A75CCF10-80EA-DF4E-E9A8-3D852A7E1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
        <p:nvSpPr>
          <p:cNvPr id="3" name="Title 6">
            <a:extLst>
              <a:ext uri="{FF2B5EF4-FFF2-40B4-BE49-F238E27FC236}">
                <a16:creationId xmlns:a16="http://schemas.microsoft.com/office/drawing/2014/main" id="{80D78F8E-7CD7-55D6-D9E1-07E67B490167}"/>
              </a:ext>
            </a:extLst>
          </p:cNvPr>
          <p:cNvSpPr txBox="1">
            <a:spLocks/>
          </p:cNvSpPr>
          <p:nvPr/>
        </p:nvSpPr>
        <p:spPr>
          <a:xfrm>
            <a:off x="838200" y="1318139"/>
            <a:ext cx="10515600" cy="638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Illustraties</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8">
            <a:extLst>
              <a:ext uri="{FF2B5EF4-FFF2-40B4-BE49-F238E27FC236}">
                <a16:creationId xmlns:a16="http://schemas.microsoft.com/office/drawing/2014/main" id="{2F2B78D0-E6FB-FDC8-666D-00FAE287107E}"/>
              </a:ext>
            </a:extLst>
          </p:cNvPr>
          <p:cNvSpPr txBox="1">
            <a:spLocks/>
          </p:cNvSpPr>
          <p:nvPr/>
        </p:nvSpPr>
        <p:spPr>
          <a:xfrm>
            <a:off x="838200" y="2091017"/>
            <a:ext cx="10515600" cy="4085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rPr>
              <a:t>DALL-E</a:t>
            </a:r>
          </a:p>
          <a:p>
            <a:pPr marL="0" indent="0">
              <a:buNone/>
            </a:pPr>
            <a:r>
              <a:rPr lang="nl-NL" sz="2400" dirty="0" err="1">
                <a:solidFill>
                  <a:srgbClr val="4C5454"/>
                </a:solidFill>
                <a:latin typeface="Calibri" panose="020F0502020204030204" pitchFamily="34" charset="0"/>
                <a:ea typeface="Calibri" panose="020F0502020204030204" pitchFamily="34" charset="0"/>
                <a:cs typeface="Calibri" panose="020F0502020204030204" pitchFamily="34" charset="0"/>
              </a:rPr>
              <a:t>Pexels</a:t>
            </a:r>
            <a:endParaRPr lang="nl-NL" sz="2400" dirty="0">
              <a:solidFill>
                <a:srgbClr val="4C5454"/>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2400" dirty="0" err="1">
                <a:solidFill>
                  <a:srgbClr val="4C5454"/>
                </a:solidFill>
                <a:latin typeface="Calibri" panose="020F0502020204030204" pitchFamily="34" charset="0"/>
                <a:ea typeface="Calibri" panose="020F0502020204030204" pitchFamily="34" charset="0"/>
                <a:cs typeface="Calibri" panose="020F0502020204030204" pitchFamily="34" charset="0"/>
              </a:rPr>
              <a:t>Unsplash</a:t>
            </a:r>
            <a:endParaRPr lang="nl-NL" sz="2400" dirty="0">
              <a:solidFill>
                <a:srgbClr val="4C5454"/>
              </a:solidFill>
            </a:endParaRPr>
          </a:p>
        </p:txBody>
      </p:sp>
    </p:spTree>
    <p:extLst>
      <p:ext uri="{BB962C8B-B14F-4D97-AF65-F5344CB8AC3E}">
        <p14:creationId xmlns:p14="http://schemas.microsoft.com/office/powerpoint/2010/main" val="56411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D7C89F-4410-2F5E-F2EB-AB4349A42064}"/>
              </a:ext>
            </a:extLst>
          </p:cNvPr>
          <p:cNvSpPr>
            <a:spLocks noGrp="1"/>
          </p:cNvSpPr>
          <p:nvPr>
            <p:ph type="title"/>
          </p:nvPr>
        </p:nvSpPr>
        <p:spPr>
          <a:xfrm>
            <a:off x="838200" y="365125"/>
            <a:ext cx="8956249" cy="1325563"/>
          </a:xfrm>
        </p:spPr>
        <p:txBody>
          <a:bodyPr/>
          <a:lstStyle/>
          <a:p>
            <a:endParaRPr lang="nl-NL"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D2C6B198-FFC7-49F7-479A-4B0A37F1C046}"/>
              </a:ext>
            </a:extLst>
          </p:cNvPr>
          <p:cNvSpPr>
            <a:spLocks noGrp="1"/>
          </p:cNvSpPr>
          <p:nvPr>
            <p:ph idx="1"/>
          </p:nvPr>
        </p:nvSpPr>
        <p:spPr/>
        <p:txBody>
          <a:bodyPr/>
          <a:lstStyle/>
          <a:p>
            <a:endParaRPr lang="nl-NL" dirty="0"/>
          </a:p>
        </p:txBody>
      </p:sp>
      <p:sp>
        <p:nvSpPr>
          <p:cNvPr id="4" name="Ovaal 3">
            <a:extLst>
              <a:ext uri="{FF2B5EF4-FFF2-40B4-BE49-F238E27FC236}">
                <a16:creationId xmlns:a16="http://schemas.microsoft.com/office/drawing/2014/main" id="{82245E4D-D006-8F55-2EAF-63A2FED92BE9}"/>
              </a:ext>
            </a:extLst>
          </p:cNvPr>
          <p:cNvSpPr/>
          <p:nvPr/>
        </p:nvSpPr>
        <p:spPr>
          <a:xfrm>
            <a:off x="4043571" y="2333384"/>
            <a:ext cx="3234670" cy="3087082"/>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200" dirty="0">
                <a:latin typeface="Calibri" panose="020F0502020204030204" pitchFamily="34" charset="0"/>
                <a:ea typeface="Calibri" panose="020F0502020204030204" pitchFamily="34" charset="0"/>
                <a:cs typeface="Calibri" panose="020F0502020204030204" pitchFamily="34" charset="0"/>
              </a:rPr>
              <a:t>In welke bubbels zit jij?</a:t>
            </a:r>
            <a:endParaRPr lang="nl-NL" sz="4200" dirty="0"/>
          </a:p>
        </p:txBody>
      </p:sp>
      <p:sp>
        <p:nvSpPr>
          <p:cNvPr id="5" name="Ovaal 4">
            <a:extLst>
              <a:ext uri="{FF2B5EF4-FFF2-40B4-BE49-F238E27FC236}">
                <a16:creationId xmlns:a16="http://schemas.microsoft.com/office/drawing/2014/main" id="{CA19B767-A463-A5F2-A86D-B6F0BFF698D7}"/>
              </a:ext>
            </a:extLst>
          </p:cNvPr>
          <p:cNvSpPr/>
          <p:nvPr/>
        </p:nvSpPr>
        <p:spPr>
          <a:xfrm>
            <a:off x="-123143" y="1210814"/>
            <a:ext cx="1908044" cy="1762432"/>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Zijn bubbels gevaarlijk?</a:t>
            </a:r>
          </a:p>
        </p:txBody>
      </p:sp>
      <p:sp>
        <p:nvSpPr>
          <p:cNvPr id="7" name="Ovaal 6">
            <a:extLst>
              <a:ext uri="{FF2B5EF4-FFF2-40B4-BE49-F238E27FC236}">
                <a16:creationId xmlns:a16="http://schemas.microsoft.com/office/drawing/2014/main" id="{7EBCEDE6-0CF6-866F-1FEA-BB185698D318}"/>
              </a:ext>
            </a:extLst>
          </p:cNvPr>
          <p:cNvSpPr/>
          <p:nvPr/>
        </p:nvSpPr>
        <p:spPr>
          <a:xfrm>
            <a:off x="9629652" y="1603206"/>
            <a:ext cx="2696704" cy="2367346"/>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Zijn je bubbels echt gesloten of zie of hoor je ook andere geluiden?</a:t>
            </a:r>
          </a:p>
        </p:txBody>
      </p:sp>
      <p:sp>
        <p:nvSpPr>
          <p:cNvPr id="8" name="Ovaal 7">
            <a:extLst>
              <a:ext uri="{FF2B5EF4-FFF2-40B4-BE49-F238E27FC236}">
                <a16:creationId xmlns:a16="http://schemas.microsoft.com/office/drawing/2014/main" id="{DEBE600B-3C47-8896-14E6-175B3D620681}"/>
              </a:ext>
            </a:extLst>
          </p:cNvPr>
          <p:cNvSpPr/>
          <p:nvPr/>
        </p:nvSpPr>
        <p:spPr>
          <a:xfrm>
            <a:off x="9583956" y="4747649"/>
            <a:ext cx="1996126" cy="1926243"/>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Hoeveel tijd besteed jij per dag in die bubbels?</a:t>
            </a:r>
          </a:p>
        </p:txBody>
      </p:sp>
      <p:sp>
        <p:nvSpPr>
          <p:cNvPr id="9" name="Ovaal 8">
            <a:extLst>
              <a:ext uri="{FF2B5EF4-FFF2-40B4-BE49-F238E27FC236}">
                <a16:creationId xmlns:a16="http://schemas.microsoft.com/office/drawing/2014/main" id="{1FBA66C4-A5C6-8307-85F4-8E8E283C59BE}"/>
              </a:ext>
            </a:extLst>
          </p:cNvPr>
          <p:cNvSpPr/>
          <p:nvPr/>
        </p:nvSpPr>
        <p:spPr>
          <a:xfrm>
            <a:off x="7539199" y="939774"/>
            <a:ext cx="2041866" cy="1771701"/>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Om welke sociale media kanalen gaat het?</a:t>
            </a:r>
          </a:p>
        </p:txBody>
      </p:sp>
      <p:sp>
        <p:nvSpPr>
          <p:cNvPr id="10" name="Ovaal 9">
            <a:extLst>
              <a:ext uri="{FF2B5EF4-FFF2-40B4-BE49-F238E27FC236}">
                <a16:creationId xmlns:a16="http://schemas.microsoft.com/office/drawing/2014/main" id="{A9607F05-0725-6EB6-38A6-C1B4DCAF666B}"/>
              </a:ext>
            </a:extLst>
          </p:cNvPr>
          <p:cNvSpPr/>
          <p:nvPr/>
        </p:nvSpPr>
        <p:spPr>
          <a:xfrm>
            <a:off x="923044" y="3161364"/>
            <a:ext cx="2087249" cy="1914433"/>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Hoe betrouwbaar is de informatie in je bubbels?</a:t>
            </a:r>
          </a:p>
        </p:txBody>
      </p:sp>
      <p:sp>
        <p:nvSpPr>
          <p:cNvPr id="11" name="Ovaal 10">
            <a:extLst>
              <a:ext uri="{FF2B5EF4-FFF2-40B4-BE49-F238E27FC236}">
                <a16:creationId xmlns:a16="http://schemas.microsoft.com/office/drawing/2014/main" id="{25DCEFE6-1BE0-B5EA-F3B9-EDF51802B493}"/>
              </a:ext>
            </a:extLst>
          </p:cNvPr>
          <p:cNvSpPr/>
          <p:nvPr/>
        </p:nvSpPr>
        <p:spPr>
          <a:xfrm>
            <a:off x="2233415" y="719683"/>
            <a:ext cx="2503603" cy="2414973"/>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Is jouw bubbel ‘de realiteit’?</a:t>
            </a:r>
          </a:p>
        </p:txBody>
      </p:sp>
      <p:sp>
        <p:nvSpPr>
          <p:cNvPr id="12" name="Ovaal 11">
            <a:extLst>
              <a:ext uri="{FF2B5EF4-FFF2-40B4-BE49-F238E27FC236}">
                <a16:creationId xmlns:a16="http://schemas.microsoft.com/office/drawing/2014/main" id="{A55B3D3B-933F-3A11-63BA-514862DFDE43}"/>
              </a:ext>
            </a:extLst>
          </p:cNvPr>
          <p:cNvSpPr/>
          <p:nvPr/>
        </p:nvSpPr>
        <p:spPr>
          <a:xfrm>
            <a:off x="7302902" y="3379819"/>
            <a:ext cx="2367109" cy="2414973"/>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a:t>Zijn bubbels polariserend?</a:t>
            </a:r>
          </a:p>
        </p:txBody>
      </p:sp>
      <p:sp>
        <p:nvSpPr>
          <p:cNvPr id="13" name="Ovaal 12">
            <a:extLst>
              <a:ext uri="{FF2B5EF4-FFF2-40B4-BE49-F238E27FC236}">
                <a16:creationId xmlns:a16="http://schemas.microsoft.com/office/drawing/2014/main" id="{33A2F9E6-3118-D4A5-36AD-F7152AE5B995}"/>
              </a:ext>
            </a:extLst>
          </p:cNvPr>
          <p:cNvSpPr/>
          <p:nvPr/>
        </p:nvSpPr>
        <p:spPr>
          <a:xfrm>
            <a:off x="336321" y="4861028"/>
            <a:ext cx="1536569" cy="1489435"/>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Zijn bubbels erg?</a:t>
            </a:r>
          </a:p>
        </p:txBody>
      </p:sp>
      <p:sp>
        <p:nvSpPr>
          <p:cNvPr id="14" name="Ovaal 13">
            <a:extLst>
              <a:ext uri="{FF2B5EF4-FFF2-40B4-BE49-F238E27FC236}">
                <a16:creationId xmlns:a16="http://schemas.microsoft.com/office/drawing/2014/main" id="{45AEE62B-E731-3F20-7FE0-2D7C9F1A1608}"/>
              </a:ext>
            </a:extLst>
          </p:cNvPr>
          <p:cNvSpPr/>
          <p:nvPr/>
        </p:nvSpPr>
        <p:spPr>
          <a:xfrm>
            <a:off x="2869985" y="4914190"/>
            <a:ext cx="1782304" cy="1731797"/>
          </a:xfrm>
          <a:prstGeom prst="ellipse">
            <a:avLst/>
          </a:prstGeom>
          <a:solidFill>
            <a:srgbClr val="E32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Wie bepaald, jij of het algoritme?</a:t>
            </a:r>
          </a:p>
        </p:txBody>
      </p:sp>
      <p:pic>
        <p:nvPicPr>
          <p:cNvPr id="6" name="Afbeelding 5">
            <a:extLst>
              <a:ext uri="{FF2B5EF4-FFF2-40B4-BE49-F238E27FC236}">
                <a16:creationId xmlns:a16="http://schemas.microsoft.com/office/drawing/2014/main" id="{64152731-BCC9-9253-CB17-AF5D73DFE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15" name="Rechthoek 14">
            <a:extLst>
              <a:ext uri="{FF2B5EF4-FFF2-40B4-BE49-F238E27FC236}">
                <a16:creationId xmlns:a16="http://schemas.microsoft.com/office/drawing/2014/main" id="{8999DCD5-FF77-3F4B-6D3E-5FD08E0636BA}"/>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pic>
        <p:nvPicPr>
          <p:cNvPr id="16" name="Afbeelding 15" descr="Afbeelding met tekst, Lettertype, logo, Graphics&#10;&#10;Door AI gegenereerde inhoud is mogelijk onjuist.">
            <a:extLst>
              <a:ext uri="{FF2B5EF4-FFF2-40B4-BE49-F238E27FC236}">
                <a16:creationId xmlns:a16="http://schemas.microsoft.com/office/drawing/2014/main" id="{DA1F093C-AF75-C7FB-EDFB-B6F8A06900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3143909400"/>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F9552A7-80FC-F639-A049-FBA71FBAF6A8}"/>
              </a:ext>
            </a:extLst>
          </p:cNvPr>
          <p:cNvPicPr>
            <a:picLocks noChangeAspect="1"/>
          </p:cNvPicPr>
          <p:nvPr/>
        </p:nvPicPr>
        <p:blipFill>
          <a:blip r:embed="rId3">
            <a:duotone>
              <a:schemeClr val="accent2">
                <a:shade val="45000"/>
                <a:satMod val="135000"/>
              </a:schemeClr>
              <a:prstClr val="white"/>
            </a:duotone>
          </a:blip>
          <a:stretch>
            <a:fillRect/>
          </a:stretch>
        </p:blipFill>
        <p:spPr>
          <a:xfrm rot="873911">
            <a:off x="490340" y="4676760"/>
            <a:ext cx="3833365" cy="1174741"/>
          </a:xfrm>
          <a:prstGeom prst="rect">
            <a:avLst/>
          </a:prstGeom>
        </p:spPr>
      </p:pic>
      <p:pic>
        <p:nvPicPr>
          <p:cNvPr id="4" name="Afbeelding 3">
            <a:extLst>
              <a:ext uri="{FF2B5EF4-FFF2-40B4-BE49-F238E27FC236}">
                <a16:creationId xmlns:a16="http://schemas.microsoft.com/office/drawing/2014/main" id="{E4B4AE9A-9B56-0BD3-D060-DA0178228AA8}"/>
              </a:ext>
            </a:extLst>
          </p:cNvPr>
          <p:cNvPicPr>
            <a:picLocks noChangeAspect="1"/>
          </p:cNvPicPr>
          <p:nvPr/>
        </p:nvPicPr>
        <p:blipFill>
          <a:blip r:embed="rId4">
            <a:clrChange>
              <a:clrFrom>
                <a:srgbClr val="FEF7EA"/>
              </a:clrFrom>
              <a:clrTo>
                <a:srgbClr val="FEF7EA">
                  <a:alpha val="0"/>
                </a:srgbClr>
              </a:clrTo>
            </a:clrChange>
            <a:duotone>
              <a:schemeClr val="accent5">
                <a:shade val="45000"/>
                <a:satMod val="135000"/>
              </a:schemeClr>
              <a:prstClr val="white"/>
            </a:duotone>
          </a:blip>
          <a:stretch>
            <a:fillRect/>
          </a:stretch>
        </p:blipFill>
        <p:spPr>
          <a:xfrm rot="21278817">
            <a:off x="128063" y="2202426"/>
            <a:ext cx="4688114" cy="1796434"/>
          </a:xfrm>
          <a:prstGeom prst="rect">
            <a:avLst/>
          </a:prstGeom>
        </p:spPr>
      </p:pic>
      <p:pic>
        <p:nvPicPr>
          <p:cNvPr id="5" name="Afbeelding 4">
            <a:extLst>
              <a:ext uri="{FF2B5EF4-FFF2-40B4-BE49-F238E27FC236}">
                <a16:creationId xmlns:a16="http://schemas.microsoft.com/office/drawing/2014/main" id="{4D1944F8-7DD9-2302-851A-361DEFCA42F6}"/>
              </a:ext>
            </a:extLst>
          </p:cNvPr>
          <p:cNvPicPr>
            <a:picLocks noChangeAspect="1"/>
          </p:cNvPicPr>
          <p:nvPr/>
        </p:nvPicPr>
        <p:blipFill>
          <a:blip r:embed="rId5">
            <a:clrChange>
              <a:clrFrom>
                <a:srgbClr val="F4F0ED"/>
              </a:clrFrom>
              <a:clrTo>
                <a:srgbClr val="F4F0ED">
                  <a:alpha val="0"/>
                </a:srgbClr>
              </a:clrTo>
            </a:clrChange>
          </a:blip>
          <a:stretch>
            <a:fillRect/>
          </a:stretch>
        </p:blipFill>
        <p:spPr>
          <a:xfrm>
            <a:off x="2672523" y="3916792"/>
            <a:ext cx="5762171" cy="831598"/>
          </a:xfrm>
          <a:prstGeom prst="rect">
            <a:avLst/>
          </a:prstGeom>
        </p:spPr>
      </p:pic>
      <p:pic>
        <p:nvPicPr>
          <p:cNvPr id="6" name="Afbeelding 5">
            <a:extLst>
              <a:ext uri="{FF2B5EF4-FFF2-40B4-BE49-F238E27FC236}">
                <a16:creationId xmlns:a16="http://schemas.microsoft.com/office/drawing/2014/main" id="{ACD767B3-7E9F-949C-18AD-4D563D3B4CF4}"/>
              </a:ext>
            </a:extLst>
          </p:cNvPr>
          <p:cNvPicPr>
            <a:picLocks noChangeAspect="1"/>
          </p:cNvPicPr>
          <p:nvPr/>
        </p:nvPicPr>
        <p:blipFill>
          <a:blip r:embed="rId6">
            <a:duotone>
              <a:schemeClr val="accent2">
                <a:shade val="45000"/>
                <a:satMod val="135000"/>
              </a:schemeClr>
              <a:prstClr val="white"/>
            </a:duotone>
          </a:blip>
          <a:stretch>
            <a:fillRect/>
          </a:stretch>
        </p:blipFill>
        <p:spPr>
          <a:xfrm rot="20925584">
            <a:off x="7520048" y="1688909"/>
            <a:ext cx="4662091" cy="657921"/>
          </a:xfrm>
          <a:prstGeom prst="rect">
            <a:avLst/>
          </a:prstGeom>
        </p:spPr>
      </p:pic>
      <p:pic>
        <p:nvPicPr>
          <p:cNvPr id="7" name="Afbeelding 6">
            <a:extLst>
              <a:ext uri="{FF2B5EF4-FFF2-40B4-BE49-F238E27FC236}">
                <a16:creationId xmlns:a16="http://schemas.microsoft.com/office/drawing/2014/main" id="{4E9D937A-C550-ECB9-0876-0C34DE146101}"/>
              </a:ext>
            </a:extLst>
          </p:cNvPr>
          <p:cNvPicPr>
            <a:picLocks noChangeAspect="1"/>
          </p:cNvPicPr>
          <p:nvPr/>
        </p:nvPicPr>
        <p:blipFill>
          <a:blip r:embed="rId7"/>
          <a:stretch>
            <a:fillRect/>
          </a:stretch>
        </p:blipFill>
        <p:spPr>
          <a:xfrm>
            <a:off x="5245895" y="2744589"/>
            <a:ext cx="4112712" cy="990097"/>
          </a:xfrm>
          <a:prstGeom prst="rect">
            <a:avLst/>
          </a:prstGeom>
        </p:spPr>
      </p:pic>
      <p:pic>
        <p:nvPicPr>
          <p:cNvPr id="8" name="Afbeelding 7">
            <a:extLst>
              <a:ext uri="{FF2B5EF4-FFF2-40B4-BE49-F238E27FC236}">
                <a16:creationId xmlns:a16="http://schemas.microsoft.com/office/drawing/2014/main" id="{DEF2EA33-03AE-B665-0393-44ED5063AF05}"/>
              </a:ext>
            </a:extLst>
          </p:cNvPr>
          <p:cNvPicPr>
            <a:picLocks noChangeAspect="1"/>
          </p:cNvPicPr>
          <p:nvPr/>
        </p:nvPicPr>
        <p:blipFill>
          <a:blip r:embed="rId8">
            <a:clrChange>
              <a:clrFrom>
                <a:srgbClr val="FFFFFF"/>
              </a:clrFrom>
              <a:clrTo>
                <a:srgbClr val="FFFFFF">
                  <a:alpha val="0"/>
                </a:srgbClr>
              </a:clrTo>
            </a:clrChange>
            <a:duotone>
              <a:schemeClr val="accent6">
                <a:shade val="45000"/>
                <a:satMod val="135000"/>
              </a:schemeClr>
              <a:prstClr val="white"/>
            </a:duotone>
          </a:blip>
          <a:stretch>
            <a:fillRect/>
          </a:stretch>
        </p:blipFill>
        <p:spPr>
          <a:xfrm>
            <a:off x="153585" y="5779498"/>
            <a:ext cx="10519176" cy="788089"/>
          </a:xfrm>
          <a:prstGeom prst="rect">
            <a:avLst/>
          </a:prstGeom>
        </p:spPr>
      </p:pic>
      <p:pic>
        <p:nvPicPr>
          <p:cNvPr id="10" name="Afbeelding 9">
            <a:extLst>
              <a:ext uri="{FF2B5EF4-FFF2-40B4-BE49-F238E27FC236}">
                <a16:creationId xmlns:a16="http://schemas.microsoft.com/office/drawing/2014/main" id="{EE72D1DA-417F-9877-97FA-0D8A1D5EDDF1}"/>
              </a:ext>
            </a:extLst>
          </p:cNvPr>
          <p:cNvPicPr>
            <a:picLocks noChangeAspect="1"/>
          </p:cNvPicPr>
          <p:nvPr/>
        </p:nvPicPr>
        <p:blipFill>
          <a:blip r:embed="rId9"/>
          <a:stretch>
            <a:fillRect/>
          </a:stretch>
        </p:blipFill>
        <p:spPr>
          <a:xfrm rot="20824046">
            <a:off x="7946961" y="3893305"/>
            <a:ext cx="4316644" cy="1477298"/>
          </a:xfrm>
          <a:prstGeom prst="rect">
            <a:avLst/>
          </a:prstGeom>
        </p:spPr>
      </p:pic>
      <p:pic>
        <p:nvPicPr>
          <p:cNvPr id="11" name="Afbeelding 10">
            <a:extLst>
              <a:ext uri="{FF2B5EF4-FFF2-40B4-BE49-F238E27FC236}">
                <a16:creationId xmlns:a16="http://schemas.microsoft.com/office/drawing/2014/main" id="{BE94ED40-41B6-D01E-8D6E-23B1CE4C0C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12" name="Rechthoek 11">
            <a:extLst>
              <a:ext uri="{FF2B5EF4-FFF2-40B4-BE49-F238E27FC236}">
                <a16:creationId xmlns:a16="http://schemas.microsoft.com/office/drawing/2014/main" id="{3CC4CB45-C55E-A7C3-4135-FC2CF6B57437}"/>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pic>
        <p:nvPicPr>
          <p:cNvPr id="13" name="Afbeelding 12" descr="Afbeelding met tekst, Lettertype, logo, Graphics&#10;&#10;Door AI gegenereerde inhoud is mogelijk onjuist.">
            <a:extLst>
              <a:ext uri="{FF2B5EF4-FFF2-40B4-BE49-F238E27FC236}">
                <a16:creationId xmlns:a16="http://schemas.microsoft.com/office/drawing/2014/main" id="{8BA61EFD-2822-1E14-15E9-62965C945E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
        <p:nvSpPr>
          <p:cNvPr id="14" name="Title 6">
            <a:extLst>
              <a:ext uri="{FF2B5EF4-FFF2-40B4-BE49-F238E27FC236}">
                <a16:creationId xmlns:a16="http://schemas.microsoft.com/office/drawing/2014/main" id="{0B268FFD-8C5A-434C-DE20-430FB16B0AA6}"/>
              </a:ext>
            </a:extLst>
          </p:cNvPr>
          <p:cNvSpPr txBox="1">
            <a:spLocks/>
          </p:cNvSpPr>
          <p:nvPr/>
        </p:nvSpPr>
        <p:spPr>
          <a:xfrm>
            <a:off x="838200" y="1318139"/>
            <a:ext cx="10515600" cy="638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Open sans" panose="020B0606030504020204" pitchFamily="34" charset="0"/>
                <a:ea typeface="Open sans" panose="020B0606030504020204" pitchFamily="34" charset="0"/>
                <a:cs typeface="Open sans" panose="020B0606030504020204" pitchFamily="34" charset="0"/>
              </a:rPr>
              <a:t>Polarisatie</a:t>
            </a:r>
            <a:r>
              <a:rPr lang="en-US" sz="3600" b="1" dirty="0">
                <a:latin typeface="Open sans" panose="020B0606030504020204" pitchFamily="34" charset="0"/>
                <a:ea typeface="Open sans" panose="020B0606030504020204" pitchFamily="34" charset="0"/>
                <a:cs typeface="Open sans" panose="020B0606030504020204" pitchFamily="34" charset="0"/>
              </a:rPr>
              <a:t>: wat is </a:t>
            </a:r>
            <a:r>
              <a:rPr lang="en-US" sz="3600" b="1" dirty="0" err="1">
                <a:latin typeface="Open sans" panose="020B0606030504020204" pitchFamily="34" charset="0"/>
                <a:ea typeface="Open sans" panose="020B0606030504020204" pitchFamily="34" charset="0"/>
                <a:cs typeface="Open sans" panose="020B0606030504020204" pitchFamily="34" charset="0"/>
              </a:rPr>
              <a:t>dat</a:t>
            </a:r>
            <a:r>
              <a:rPr lang="en-US" sz="3600" b="1" dirty="0">
                <a:latin typeface="Open sans" panose="020B0606030504020204" pitchFamily="34" charset="0"/>
                <a:ea typeface="Open sans" panose="020B0606030504020204" pitchFamily="34" charset="0"/>
                <a:cs typeface="Open sans" panose="020B0606030504020204" pitchFamily="34" charset="0"/>
              </a:rPr>
              <a:t> nou </a:t>
            </a:r>
            <a:r>
              <a:rPr lang="en-US" sz="3600" b="1" dirty="0" err="1">
                <a:latin typeface="Open sans" panose="020B0606030504020204" pitchFamily="34" charset="0"/>
                <a:ea typeface="Open sans" panose="020B0606030504020204" pitchFamily="34" charset="0"/>
                <a:cs typeface="Open sans" panose="020B0606030504020204" pitchFamily="34" charset="0"/>
              </a:rPr>
              <a:t>eigenlijk</a:t>
            </a:r>
            <a:r>
              <a:rPr lang="en-US" sz="3600" b="1" dirty="0">
                <a:latin typeface="Open sans" panose="020B0606030504020204" pitchFamily="34" charset="0"/>
                <a:ea typeface="Open sans" panose="020B0606030504020204" pitchFamily="34" charset="0"/>
                <a:cs typeface="Open sans" panose="020B0606030504020204" pitchFamily="34" charset="0"/>
              </a:rPr>
              <a:t>?</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6443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240BE-9E46-117D-482D-857C9DCED181}"/>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BCE2D651-6FF4-D4FA-AD6D-1DEECB77B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B0789F5C-FD65-38DC-AB07-280E780D5A08}"/>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9306CB90-ED07-5CEC-940D-7C74ADBD5BDA}"/>
              </a:ext>
            </a:extLst>
          </p:cNvPr>
          <p:cNvSpPr>
            <a:spLocks noGrp="1"/>
          </p:cNvSpPr>
          <p:nvPr>
            <p:ph type="title"/>
          </p:nvPr>
        </p:nvSpPr>
        <p:spPr>
          <a:xfrm>
            <a:off x="838200" y="1318139"/>
            <a:ext cx="10515600" cy="638736"/>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Wat is </a:t>
            </a:r>
            <a:r>
              <a:rPr lang="en-US" sz="3600" b="1" dirty="0" err="1">
                <a:latin typeface="Open sans" panose="020B0606030504020204" pitchFamily="34" charset="0"/>
                <a:ea typeface="Open sans" panose="020B0606030504020204" pitchFamily="34" charset="0"/>
                <a:cs typeface="Open sans" panose="020B0606030504020204" pitchFamily="34" charset="0"/>
              </a:rPr>
              <a:t>polarisatie</a:t>
            </a:r>
            <a:r>
              <a:rPr lang="en-US" sz="3600" b="1" dirty="0">
                <a:latin typeface="Open sans" panose="020B0606030504020204" pitchFamily="34" charset="0"/>
                <a:ea typeface="Open sans" panose="020B0606030504020204" pitchFamily="34" charset="0"/>
                <a:cs typeface="Open sans" panose="020B0606030504020204" pitchFamily="34" charset="0"/>
              </a:rPr>
              <a:t>?</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68D11747-D2B6-5A54-AC8B-3BCB70C05CC9}"/>
              </a:ext>
            </a:extLst>
          </p:cNvPr>
          <p:cNvSpPr>
            <a:spLocks noGrp="1"/>
          </p:cNvSpPr>
          <p:nvPr>
            <p:ph idx="1"/>
          </p:nvPr>
        </p:nvSpPr>
        <p:spPr>
          <a:xfrm>
            <a:off x="838200" y="2091017"/>
            <a:ext cx="10515600" cy="4085945"/>
          </a:xfrm>
        </p:spPr>
        <p:txBody>
          <a:bodyPr>
            <a:normAutofit/>
          </a:bodyPr>
          <a:lstStyle/>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Sociaal en Cultureel Planbureau </a:t>
            </a:r>
            <a:r>
              <a:rPr lang="nl-NL" sz="1800" dirty="0">
                <a:solidFill>
                  <a:srgbClr val="4C5454"/>
                </a:solidFill>
                <a:latin typeface="Open sans" panose="020B0606030504020204" pitchFamily="34" charset="0"/>
                <a:ea typeface="Open sans" panose="020B0606030504020204" pitchFamily="34" charset="0"/>
                <a:cs typeface="Open sans" panose="020B0606030504020204" pitchFamily="34" charset="0"/>
              </a:rPr>
              <a:t>(2022)</a:t>
            </a: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nl-NL"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400" b="1" dirty="0">
                <a:solidFill>
                  <a:srgbClr val="E32E00"/>
                </a:solidFill>
                <a:latin typeface="Open sans" panose="020B0606030504020204" pitchFamily="34" charset="0"/>
                <a:ea typeface="Open sans" panose="020B0606030504020204" pitchFamily="34" charset="0"/>
                <a:cs typeface="Open sans" panose="020B0606030504020204" pitchFamily="34" charset="0"/>
              </a:rPr>
              <a:t>33%</a:t>
            </a:r>
            <a:r>
              <a:rPr lang="nl-NL" sz="24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	geeft aan dat er sprake is van een toename van polarisatie, 	verharding en </a:t>
            </a:r>
            <a:r>
              <a:rPr lang="nl-NL" sz="2400" b="1"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verhuftering</a:t>
            </a:r>
            <a:br>
              <a:rPr lang="nl-NL" sz="2400" b="1" dirty="0">
                <a:solidFill>
                  <a:srgbClr val="4C5454"/>
                </a:solidFill>
                <a:latin typeface="Open sans" panose="020B0606030504020204" pitchFamily="34" charset="0"/>
                <a:ea typeface="Open sans" panose="020B0606030504020204" pitchFamily="34" charset="0"/>
                <a:cs typeface="Open sans" panose="020B0606030504020204" pitchFamily="34" charset="0"/>
              </a:rPr>
            </a:br>
            <a:br>
              <a:rPr lang="nl-NL" sz="2400" b="1" dirty="0">
                <a:latin typeface="Open sans" panose="020B0606030504020204" pitchFamily="34" charset="0"/>
                <a:ea typeface="Open sans" panose="020B0606030504020204" pitchFamily="34" charset="0"/>
                <a:cs typeface="Open sans" panose="020B0606030504020204" pitchFamily="34" charset="0"/>
              </a:rPr>
            </a:br>
            <a:r>
              <a:rPr lang="nl-NL" sz="2400" b="1" dirty="0">
                <a:solidFill>
                  <a:srgbClr val="E32E00"/>
                </a:solidFill>
                <a:latin typeface="Open sans" panose="020B0606030504020204" pitchFamily="34" charset="0"/>
                <a:ea typeface="Open sans" panose="020B0606030504020204" pitchFamily="34" charset="0"/>
                <a:cs typeface="Open sans" panose="020B0606030504020204" pitchFamily="34" charset="0"/>
              </a:rPr>
              <a:t>75%</a:t>
            </a:r>
            <a:r>
              <a:rPr lang="nl-NL" sz="24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	maakt zich zorgen over een toename van polarisatie</a:t>
            </a:r>
          </a:p>
          <a:p>
            <a:pPr marL="0" indent="0">
              <a:buNone/>
            </a:pPr>
            <a:endParaRPr lang="nl-NL" sz="2400" b="1"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Ervaren tegenstellingen nemen toe </a:t>
            </a:r>
            <a:r>
              <a:rPr lang="nl-NL" sz="1800" dirty="0">
                <a:solidFill>
                  <a:srgbClr val="4C5454"/>
                </a:solidFill>
                <a:latin typeface="Open sans" panose="020B0606030504020204" pitchFamily="34" charset="0"/>
                <a:ea typeface="Open sans" panose="020B0606030504020204" pitchFamily="34" charset="0"/>
                <a:cs typeface="Open sans" panose="020B0606030504020204" pitchFamily="34" charset="0"/>
              </a:rPr>
              <a:t>(Sociaal en Cultureel Planbureau, 2025)</a:t>
            </a:r>
            <a:br>
              <a:rPr lang="nl-NL" sz="2400" dirty="0">
                <a:latin typeface="Open sans" panose="020B0606030504020204" pitchFamily="34" charset="0"/>
                <a:ea typeface="Open sans" panose="020B0606030504020204" pitchFamily="34" charset="0"/>
                <a:cs typeface="Open sans" panose="020B0606030504020204" pitchFamily="34" charset="0"/>
              </a:rPr>
            </a:br>
            <a:br>
              <a:rPr lang="nl-NL" sz="2400" dirty="0">
                <a:latin typeface="Open sans" panose="020B0606030504020204" pitchFamily="34" charset="0"/>
                <a:ea typeface="Open sans" panose="020B0606030504020204" pitchFamily="34" charset="0"/>
                <a:cs typeface="Open sans" panose="020B0606030504020204" pitchFamily="34" charset="0"/>
              </a:rPr>
            </a:br>
            <a:endParaRPr lang="nl-NL"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Afbeelding 1" descr="Afbeelding met tekst, Lettertype, logo, Graphics&#10;&#10;Door AI gegenereerde inhoud is mogelijk onjuist.">
            <a:extLst>
              <a:ext uri="{FF2B5EF4-FFF2-40B4-BE49-F238E27FC236}">
                <a16:creationId xmlns:a16="http://schemas.microsoft.com/office/drawing/2014/main" id="{5F92565A-BFDD-1428-18FB-B58D5F76E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264692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B476A-01A2-4EDA-8B61-2FF3BB36780D}"/>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289CC198-AE8B-3B24-748A-4DF277F9C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94E340EA-A7BE-3586-EEAA-D46B4435F6DB}"/>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C1698D2E-6B71-40E5-FDAE-A2118D88A91D}"/>
              </a:ext>
            </a:extLst>
          </p:cNvPr>
          <p:cNvSpPr>
            <a:spLocks noGrp="1"/>
          </p:cNvSpPr>
          <p:nvPr>
            <p:ph type="title"/>
          </p:nvPr>
        </p:nvSpPr>
        <p:spPr>
          <a:xfrm>
            <a:off x="838200" y="1318139"/>
            <a:ext cx="10515600" cy="638736"/>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Wat is </a:t>
            </a:r>
            <a:r>
              <a:rPr lang="en-US" sz="3600" b="1" dirty="0" err="1">
                <a:latin typeface="Open sans" panose="020B0606030504020204" pitchFamily="34" charset="0"/>
                <a:ea typeface="Open sans" panose="020B0606030504020204" pitchFamily="34" charset="0"/>
                <a:cs typeface="Open sans" panose="020B0606030504020204" pitchFamily="34" charset="0"/>
              </a:rPr>
              <a:t>polarisatie</a:t>
            </a:r>
            <a:r>
              <a:rPr lang="en-US" sz="3600" b="1" dirty="0">
                <a:latin typeface="Open sans" panose="020B0606030504020204" pitchFamily="34" charset="0"/>
                <a:ea typeface="Open sans" panose="020B0606030504020204" pitchFamily="34" charset="0"/>
                <a:cs typeface="Open sans" panose="020B0606030504020204" pitchFamily="34" charset="0"/>
              </a:rPr>
              <a:t>?</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53299640-FE2D-F78E-34BF-09D11B854948}"/>
              </a:ext>
            </a:extLst>
          </p:cNvPr>
          <p:cNvSpPr>
            <a:spLocks noGrp="1"/>
          </p:cNvSpPr>
          <p:nvPr>
            <p:ph idx="1"/>
          </p:nvPr>
        </p:nvSpPr>
        <p:spPr>
          <a:xfrm>
            <a:off x="838200" y="2091017"/>
            <a:ext cx="10515600" cy="4085945"/>
          </a:xfrm>
        </p:spPr>
        <p:txBody>
          <a:bodyPr>
            <a:normAutofit/>
          </a:bodyPr>
          <a:lstStyle/>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De cijfers van het SCP laten een toename zien van de ervaren polarisatie. Men ervaart namelijk grotere verschillen en afstanden tussen elkaar. Maar kijk je naar de waarden die men heeft dan zijn we juist dichter bij elkaar komen te staan </a:t>
            </a:r>
            <a:r>
              <a:rPr lang="nl-NL" sz="1800" dirty="0">
                <a:solidFill>
                  <a:srgbClr val="4C5454"/>
                </a:solidFill>
                <a:latin typeface="Open sans" panose="020B0606030504020204" pitchFamily="34" charset="0"/>
                <a:ea typeface="Open sans" panose="020B0606030504020204" pitchFamily="34" charset="0"/>
                <a:cs typeface="Open sans" panose="020B0606030504020204" pitchFamily="34" charset="0"/>
              </a:rPr>
              <a:t>(Muis, 2024).</a:t>
            </a:r>
            <a:endPar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Polarisatie tussen groepen kent drie verschijningsvormen: </a:t>
            </a:r>
          </a:p>
          <a:p>
            <a:pPr marL="457200" indent="-457200">
              <a:buFont typeface="+mj-lt"/>
              <a:buAutoNum type="arabicPeriod"/>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Denken (negatief denken tussen groepen, vooroordelen) </a:t>
            </a:r>
          </a:p>
          <a:p>
            <a:pPr marL="457200" indent="-457200">
              <a:buFont typeface="+mj-lt"/>
              <a:buAutoNum type="arabicPeriod"/>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Voelen (ongemak, spanningen, irritaties, angst) </a:t>
            </a:r>
          </a:p>
          <a:p>
            <a:pPr marL="457200" indent="-457200">
              <a:buFont typeface="+mj-lt"/>
              <a:buAutoNum type="arabicPeriod"/>
            </a:pPr>
            <a:r>
              <a:rPr lang="nl-NL" sz="2400" dirty="0">
                <a:solidFill>
                  <a:srgbClr val="4C5454"/>
                </a:solidFill>
                <a:latin typeface="Open sans" panose="020B0606030504020204" pitchFamily="34" charset="0"/>
                <a:ea typeface="Open sans" panose="020B0606030504020204" pitchFamily="34" charset="0"/>
                <a:cs typeface="Open sans" panose="020B0606030504020204" pitchFamily="34" charset="0"/>
              </a:rPr>
              <a:t>Gedrag (ontwijkend gedrag, negatief gedrag, conflicten</a:t>
            </a:r>
          </a:p>
        </p:txBody>
      </p:sp>
      <p:pic>
        <p:nvPicPr>
          <p:cNvPr id="2" name="Afbeelding 1" descr="Afbeelding met tekst, Lettertype, logo, Graphics&#10;&#10;Door AI gegenereerde inhoud is mogelijk onjuist.">
            <a:extLst>
              <a:ext uri="{FF2B5EF4-FFF2-40B4-BE49-F238E27FC236}">
                <a16:creationId xmlns:a16="http://schemas.microsoft.com/office/drawing/2014/main" id="{804E6D5F-444E-1496-74F8-56A2EBBAF7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124717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711AB-BF7B-EF4C-46E2-98664851FCC2}"/>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8200EE62-3B40-0C54-356C-EFD31136F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A16C1C47-8F43-B02D-2512-AAB977CD5DD6}"/>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0A3C3038-3F65-6B8E-FDA9-1B370E3A69B0}"/>
              </a:ext>
            </a:extLst>
          </p:cNvPr>
          <p:cNvSpPr>
            <a:spLocks noGrp="1"/>
          </p:cNvSpPr>
          <p:nvPr>
            <p:ph type="title"/>
          </p:nvPr>
        </p:nvSpPr>
        <p:spPr>
          <a:xfrm>
            <a:off x="838200" y="1318139"/>
            <a:ext cx="10515600" cy="638736"/>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Wat is </a:t>
            </a:r>
            <a:r>
              <a:rPr lang="en-US" sz="3600" b="1" dirty="0" err="1">
                <a:latin typeface="Open sans" panose="020B0606030504020204" pitchFamily="34" charset="0"/>
                <a:ea typeface="Open sans" panose="020B0606030504020204" pitchFamily="34" charset="0"/>
                <a:cs typeface="Open sans" panose="020B0606030504020204" pitchFamily="34" charset="0"/>
              </a:rPr>
              <a:t>polarisatie</a:t>
            </a:r>
            <a:r>
              <a:rPr lang="en-US" sz="3600" b="1" dirty="0">
                <a:latin typeface="Open sans" panose="020B0606030504020204" pitchFamily="34" charset="0"/>
                <a:ea typeface="Open sans" panose="020B0606030504020204" pitchFamily="34" charset="0"/>
                <a:cs typeface="Open sans" panose="020B0606030504020204" pitchFamily="34" charset="0"/>
              </a:rPr>
              <a:t>?</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6EC1190B-2972-CB31-A2DA-A06AC98F7A53}"/>
              </a:ext>
            </a:extLst>
          </p:cNvPr>
          <p:cNvSpPr>
            <a:spLocks noGrp="1"/>
          </p:cNvSpPr>
          <p:nvPr>
            <p:ph idx="1"/>
          </p:nvPr>
        </p:nvSpPr>
        <p:spPr>
          <a:xfrm>
            <a:off x="838200" y="2091017"/>
            <a:ext cx="10515600" cy="4085945"/>
          </a:xfrm>
        </p:spPr>
        <p:txBody>
          <a:bodyPr>
            <a:noAutofit/>
          </a:bodyPr>
          <a:lstStyle/>
          <a:p>
            <a:pPr marL="0" indent="0">
              <a:buNone/>
            </a:pP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a:t>
            </a:r>
            <a:r>
              <a:rPr lang="nl-NL" sz="20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Polarisatie is toenemend wij-zij-denken</a:t>
            </a: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 Het is een proces waarbij de tegenstellingen tussen groepen in de samenleving sterker worden, waardoor groepen steeds meer tegenover elkaar komen te staan. Polarisatie kan zich manifesteren op verschillende locaties, bijvoorbeeld in een buurt, op een school of op de werkvloer, maar ook op (sociale) media’ </a:t>
            </a:r>
            <a:r>
              <a:rPr lang="nl-NL" sz="1600" dirty="0">
                <a:solidFill>
                  <a:srgbClr val="4C5454"/>
                </a:solidFill>
                <a:latin typeface="Open sans" panose="020B0606030504020204" pitchFamily="34" charset="0"/>
                <a:ea typeface="Open sans" panose="020B0606030504020204" pitchFamily="34" charset="0"/>
                <a:cs typeface="Open sans" panose="020B0606030504020204" pitchFamily="34" charset="0"/>
              </a:rPr>
              <a:t>(KIS, 2020)</a:t>
            </a: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a:t>
            </a:r>
            <a:r>
              <a:rPr lang="nl-NL" sz="2000" b="1" dirty="0">
                <a:solidFill>
                  <a:srgbClr val="4C5454"/>
                </a:solidFill>
                <a:latin typeface="Open sans" panose="020B0606030504020204" pitchFamily="34" charset="0"/>
                <a:ea typeface="Open sans" panose="020B0606030504020204" pitchFamily="34" charset="0"/>
                <a:cs typeface="Open sans" panose="020B0606030504020204" pitchFamily="34" charset="0"/>
              </a:rPr>
              <a:t>Polarisatie is de verscherping van tegenstellingen</a:t>
            </a: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 tussen groepen in de samenleving die kan resulteren in spanningen tussen deze groepen en toename van segregatie. (…) Sommige personen, groepen, of groeperingen polariseren bewust om de voedingsbodem voor extremisme en geweld te vergroten.”  </a:t>
            </a:r>
            <a:r>
              <a:rPr lang="nl-NL" sz="1600" dirty="0">
                <a:solidFill>
                  <a:srgbClr val="4C5454"/>
                </a:solidFill>
                <a:latin typeface="Open sans" panose="020B0606030504020204" pitchFamily="34" charset="0"/>
                <a:ea typeface="Open sans" panose="020B0606030504020204" pitchFamily="34" charset="0"/>
                <a:cs typeface="Open sans" panose="020B0606030504020204" pitchFamily="34" charset="0"/>
              </a:rPr>
              <a:t>(Van Wonderen &amp; Van den Berg, 2019, p.10)</a:t>
            </a: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2" name="Afbeelding 1" descr="Afbeelding met tekst, Lettertype, logo, Graphics&#10;&#10;Door AI gegenereerde inhoud is mogelijk onjuist.">
            <a:extLst>
              <a:ext uri="{FF2B5EF4-FFF2-40B4-BE49-F238E27FC236}">
                <a16:creationId xmlns:a16="http://schemas.microsoft.com/office/drawing/2014/main" id="{62610EC2-6A2E-BBA1-F459-917156C70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351828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DC42AF7-B740-D15C-BA6B-8442A4427E12}"/>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801419D6-E3DD-B67C-05E6-AAD0EA0A5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3200"/>
            <a:ext cx="12192000" cy="304800"/>
          </a:xfrm>
          <a:prstGeom prst="rect">
            <a:avLst/>
          </a:prstGeom>
        </p:spPr>
      </p:pic>
      <p:sp>
        <p:nvSpPr>
          <p:cNvPr id="6" name="Rechthoek 5">
            <a:extLst>
              <a:ext uri="{FF2B5EF4-FFF2-40B4-BE49-F238E27FC236}">
                <a16:creationId xmlns:a16="http://schemas.microsoft.com/office/drawing/2014/main" id="{AC3CB522-62DA-C500-3BC3-AFBC2429D641}"/>
              </a:ext>
            </a:extLst>
          </p:cNvPr>
          <p:cNvSpPr/>
          <p:nvPr/>
        </p:nvSpPr>
        <p:spPr>
          <a:xfrm>
            <a:off x="4814047" y="0"/>
            <a:ext cx="7377953" cy="1033153"/>
          </a:xfrm>
          <a:prstGeom prst="rect">
            <a:avLst/>
          </a:prstGeom>
          <a:solidFill>
            <a:srgbClr val="EB714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6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069A8D4E-8264-AAF1-F0F5-6D69923A570F}"/>
              </a:ext>
            </a:extLst>
          </p:cNvPr>
          <p:cNvSpPr>
            <a:spLocks noGrp="1"/>
          </p:cNvSpPr>
          <p:nvPr>
            <p:ph type="title"/>
          </p:nvPr>
        </p:nvSpPr>
        <p:spPr>
          <a:xfrm>
            <a:off x="838200" y="1318139"/>
            <a:ext cx="10515600" cy="638736"/>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Wat is </a:t>
            </a:r>
            <a:r>
              <a:rPr lang="en-US" sz="3600" b="1" dirty="0" err="1">
                <a:latin typeface="Open sans" panose="020B0606030504020204" pitchFamily="34" charset="0"/>
                <a:ea typeface="Open sans" panose="020B0606030504020204" pitchFamily="34" charset="0"/>
                <a:cs typeface="Open sans" panose="020B0606030504020204" pitchFamily="34" charset="0"/>
              </a:rPr>
              <a:t>polarisatie</a:t>
            </a:r>
            <a:r>
              <a:rPr lang="en-US" sz="3600" b="1" dirty="0">
                <a:latin typeface="Open sans" panose="020B0606030504020204" pitchFamily="34" charset="0"/>
                <a:ea typeface="Open sans" panose="020B0606030504020204" pitchFamily="34" charset="0"/>
                <a:cs typeface="Open sans" panose="020B0606030504020204" pitchFamily="34" charset="0"/>
              </a:rPr>
              <a:t>?</a:t>
            </a:r>
            <a:endParaRPr lang="nl-NL"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DAA9B701-E368-502D-2626-225DC8204776}"/>
              </a:ext>
            </a:extLst>
          </p:cNvPr>
          <p:cNvSpPr>
            <a:spLocks noGrp="1"/>
          </p:cNvSpPr>
          <p:nvPr>
            <p:ph idx="1"/>
          </p:nvPr>
        </p:nvSpPr>
        <p:spPr>
          <a:xfrm>
            <a:off x="838200" y="2091017"/>
            <a:ext cx="10515600" cy="4085945"/>
          </a:xfrm>
        </p:spPr>
        <p:txBody>
          <a:bodyPr>
            <a:normAutofit/>
          </a:bodyPr>
          <a:lstStyle/>
          <a:p>
            <a:pPr marL="0" indent="0">
              <a:buNone/>
            </a:pP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Polarisatie is een ontwikkeling waarbij de tegenstellingen tussen verschillende groepen mensen steeds groter en extremer worden en waardoor een individu een steeds extremere positieve of negatieve houding aanneemt </a:t>
            </a:r>
            <a:r>
              <a:rPr lang="nl-NL" sz="1600" dirty="0">
                <a:solidFill>
                  <a:srgbClr val="4C5454"/>
                </a:solidFill>
                <a:latin typeface="Open sans" panose="020B0606030504020204" pitchFamily="34" charset="0"/>
                <a:ea typeface="Open sans" panose="020B0606030504020204" pitchFamily="34" charset="0"/>
                <a:cs typeface="Open sans" panose="020B0606030504020204" pitchFamily="34" charset="0"/>
              </a:rPr>
              <a:t>(Harteveld et al., 2021)</a:t>
            </a: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Polarisatie als concept wordt binnen de sociale wetenschappen gerelateerd aan sociale conflicten, sociale onrusten, spanningen, protesten, rebellie en/of ideologische tegenstellingen </a:t>
            </a:r>
            <a:r>
              <a:rPr lang="nl-NL" sz="1600" dirty="0">
                <a:solidFill>
                  <a:srgbClr val="4C5454"/>
                </a:solidFill>
                <a:latin typeface="Open sans" panose="020B0606030504020204" pitchFamily="34" charset="0"/>
                <a:ea typeface="Open sans" panose="020B0606030504020204" pitchFamily="34" charset="0"/>
                <a:cs typeface="Open sans" panose="020B0606030504020204" pitchFamily="34" charset="0"/>
              </a:rPr>
              <a:t>(</a:t>
            </a:r>
            <a:r>
              <a:rPr lang="nl-NL" sz="1600" dirty="0" err="1">
                <a:solidFill>
                  <a:srgbClr val="4C5454"/>
                </a:solidFill>
                <a:latin typeface="Open sans" panose="020B0606030504020204" pitchFamily="34" charset="0"/>
                <a:ea typeface="Open sans" panose="020B0606030504020204" pitchFamily="34" charset="0"/>
                <a:cs typeface="Open sans" panose="020B0606030504020204" pitchFamily="34" charset="0"/>
              </a:rPr>
              <a:t>Estevan</a:t>
            </a:r>
            <a:r>
              <a:rPr lang="nl-NL" sz="1600" dirty="0">
                <a:solidFill>
                  <a:srgbClr val="4C5454"/>
                </a:solidFill>
                <a:latin typeface="Open sans" panose="020B0606030504020204" pitchFamily="34" charset="0"/>
                <a:ea typeface="Open sans" panose="020B0606030504020204" pitchFamily="34" charset="0"/>
                <a:cs typeface="Open sans" panose="020B0606030504020204" pitchFamily="34" charset="0"/>
              </a:rPr>
              <a:t> &amp; Ray, 1994)</a:t>
            </a:r>
            <a:r>
              <a:rPr lang="nl-NL" sz="2000" dirty="0">
                <a:solidFill>
                  <a:srgbClr val="4C5454"/>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2" name="Afbeelding 1" descr="Afbeelding met tekst, Lettertype, logo, Graphics&#10;&#10;Door AI gegenereerde inhoud is mogelijk onjuist.">
            <a:extLst>
              <a:ext uri="{FF2B5EF4-FFF2-40B4-BE49-F238E27FC236}">
                <a16:creationId xmlns:a16="http://schemas.microsoft.com/office/drawing/2014/main" id="{1311C1F7-CE83-7D21-ABFB-C94420B1A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14047" cy="1031582"/>
          </a:xfrm>
          <a:prstGeom prst="rect">
            <a:avLst/>
          </a:prstGeom>
        </p:spPr>
      </p:pic>
    </p:spTree>
    <p:extLst>
      <p:ext uri="{BB962C8B-B14F-4D97-AF65-F5344CB8AC3E}">
        <p14:creationId xmlns:p14="http://schemas.microsoft.com/office/powerpoint/2010/main" val="19387974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8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nancierSubsidieverstrekker xmlns="1f7ab50f-86ca-4990-8cf2-d29dc34c52f9" xsi:nil="true"/>
    <Archiveerdatum xmlns="1f7ab50f-86ca-4990-8cf2-d29dc34c52f9" xsi:nil="true"/>
    <Kenniscentrum xmlns="1f7ab50f-86ca-4990-8cf2-d29dc34c52f9">KCT</Kenniscentrum>
    <FormeleEinddatum xmlns="1f7ab50f-86ca-4990-8cf2-d29dc34c52f9" xsi:nil="true"/>
    <Projectnummer xmlns="1f7ab50f-86ca-4990-8cf2-d29dc34c52f9" xsi:nil="true"/>
    <FormeleStartdatum xmlns="1f7ab50f-86ca-4990-8cf2-d29dc34c52f9" xsi:nil="true"/>
    <Procesfase xmlns="1f7ab50f-86ca-4990-8cf2-d29dc34c52f9">aanvraagfase</Procesfase>
    <lcf76f155ced4ddcb4097134ff3c332f xmlns="ea016a50-4395-487d-ae85-89d5607ff42b">
      <Terms xmlns="http://schemas.microsoft.com/office/infopath/2007/PartnerControls"/>
    </lcf76f155ced4ddcb4097134ff3c332f>
    <TaxCatchAll xmlns="1f7ab50f-86ca-4990-8cf2-d29dc34c52f9" xsi:nil="true"/>
    <Aanvraagnummer xmlns="1f7ab50f-86ca-4990-8cf2-d29dc34c52f9">OPP1884</Aanvraagnummer>
    <Projectnaam xmlns="1f7ab50f-86ca-4990-8cf2-d29dc34c52f9" xsi:nil="true"/>
    <TeamID xmlns="1f7ab50f-86ca-4990-8cf2-d29dc34c52f9">f4c8528c-8bf6-45a0-a089-38d7d443e62a</TeamID>
    <NaamAanvraag xmlns="1f7ab50f-86ca-4990-8cf2-d29dc34c52f9">Werkplaats Sociaal Domein ZHZ</NaamAanvraag>
    <Regeling xmlns="1f7ab50f-86ca-4990-8cf2-d29dc34c52f9" xsi:nil="true"/>
    <BewarenTot xmlns="1f7ab50f-86ca-4990-8cf2-d29dc34c52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oject document" ma:contentTypeID="0x010100D0E384F301C10D40AB856C35D0E53168000498F9C6DD777F4DA1E38F6F4A98D699" ma:contentTypeVersion="27" ma:contentTypeDescription="Create a new document." ma:contentTypeScope="" ma:versionID="342c1ffad6aeecfcce600b95933fb765">
  <xsd:schema xmlns:xsd="http://www.w3.org/2001/XMLSchema" xmlns:xs="http://www.w3.org/2001/XMLSchema" xmlns:p="http://schemas.microsoft.com/office/2006/metadata/properties" xmlns:ns2="1f7ab50f-86ca-4990-8cf2-d29dc34c52f9" xmlns:ns3="ea016a50-4395-487d-ae85-89d5607ff42b" targetNamespace="http://schemas.microsoft.com/office/2006/metadata/properties" ma:root="true" ma:fieldsID="6ef8a8071f822e99a0448e1b7899a05d" ns2:_="" ns3:_="">
    <xsd:import namespace="1f7ab50f-86ca-4990-8cf2-d29dc34c52f9"/>
    <xsd:import namespace="ea016a50-4395-487d-ae85-89d5607ff42b"/>
    <xsd:element name="properties">
      <xsd:complexType>
        <xsd:sequence>
          <xsd:element name="documentManagement">
            <xsd:complexType>
              <xsd:all>
                <xsd:element ref="ns2:NaamAanvraag" minOccurs="0"/>
                <xsd:element ref="ns2:TeamID" minOccurs="0"/>
                <xsd:element ref="ns2:Aanvraagnummer" minOccurs="0"/>
                <xsd:element ref="ns2:Projectnaam" minOccurs="0"/>
                <xsd:element ref="ns2:Projectnummer" minOccurs="0"/>
                <xsd:element ref="ns2:FormeleStartdatum" minOccurs="0"/>
                <xsd:element ref="ns2:Regeling" minOccurs="0"/>
                <xsd:element ref="ns2:BewarenTot" minOccurs="0"/>
                <xsd:element ref="ns2:FinancierSubsidieverstrekker" minOccurs="0"/>
                <xsd:element ref="ns2:FormeleEinddatum" minOccurs="0"/>
                <xsd:element ref="ns2:Kenniscentrum" minOccurs="0"/>
                <xsd:element ref="ns2:Archiveerdatum" minOccurs="0"/>
                <xsd:element ref="ns2:Procesfase"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ab50f-86ca-4990-8cf2-d29dc34c52f9" elementFormDefault="qualified">
    <xsd:import namespace="http://schemas.microsoft.com/office/2006/documentManagement/types"/>
    <xsd:import namespace="http://schemas.microsoft.com/office/infopath/2007/PartnerControls"/>
    <xsd:element name="NaamAanvraag" ma:index="8" nillable="true" ma:displayName="Naam aanvraag" ma:default="Werkplaats Sociaal Domein ZHZ" ma:internalName="NaamAanvraag">
      <xsd:simpleType>
        <xsd:restriction base="dms:Text"/>
      </xsd:simpleType>
    </xsd:element>
    <xsd:element name="TeamID" ma:index="9" nillable="true" ma:displayName="Team ID" ma:default="f4c8528c-8bf6-45a0-a089-38d7d443e62a" ma:internalName="TeamID">
      <xsd:simpleType>
        <xsd:restriction base="dms:Text"/>
      </xsd:simpleType>
    </xsd:element>
    <xsd:element name="Aanvraagnummer" ma:index="10" nillable="true" ma:displayName="Aanvraagnummer" ma:default="OPP1884" ma:internalName="Aanvraagnummer">
      <xsd:simpleType>
        <xsd:restriction base="dms:Text"/>
      </xsd:simpleType>
    </xsd:element>
    <xsd:element name="Projectnaam" ma:index="11" nillable="true" ma:displayName="Projectnaam" ma:default="" ma:internalName="Projectnaam">
      <xsd:simpleType>
        <xsd:restriction base="dms:Text"/>
      </xsd:simpleType>
    </xsd:element>
    <xsd:element name="Projectnummer" ma:index="12" nillable="true" ma:displayName="Projectnummer" ma:default="" ma:internalName="Projectnummer">
      <xsd:simpleType>
        <xsd:restriction base="dms:Text"/>
      </xsd:simpleType>
    </xsd:element>
    <xsd:element name="FormeleStartdatum" ma:index="13" nillable="true" ma:displayName="Formele startdatum project" ma:default="" ma:format="DateOnly" ma:internalName="FormeleStartdatum">
      <xsd:simpleType>
        <xsd:restriction base="dms:DateTime"/>
      </xsd:simpleType>
    </xsd:element>
    <xsd:element name="Regeling" ma:index="14" nillable="true" ma:displayName="Regeling" ma:default="" ma:internalName="Regeling">
      <xsd:simpleType>
        <xsd:restriction base="dms:Text"/>
      </xsd:simpleType>
    </xsd:element>
    <xsd:element name="BewarenTot" ma:index="15" nillable="true" ma:displayName="Bewaren tot" ma:format="DateOnly" ma:internalName="BewarenTot">
      <xsd:simpleType>
        <xsd:restriction base="dms:DateTime"/>
      </xsd:simpleType>
    </xsd:element>
    <xsd:element name="FinancierSubsidieverstrekker" ma:index="16" nillable="true" ma:displayName="Financier / subsidieverstrekker" ma:default="" ma:internalName="FinancierSubsidieverstrekker">
      <xsd:simpleType>
        <xsd:restriction base="dms:Text"/>
      </xsd:simpleType>
    </xsd:element>
    <xsd:element name="FormeleEinddatum" ma:index="17" nillable="true" ma:displayName="Formele einddatum project" ma:default="" ma:format="DateOnly" ma:internalName="FormeleEinddatum">
      <xsd:simpleType>
        <xsd:restriction base="dms:DateTime"/>
      </xsd:simpleType>
    </xsd:element>
    <xsd:element name="Kenniscentrum" ma:index="18" nillable="true" ma:displayName="Kenniscentrum" ma:default="KCT" ma:internalName="Kenniscentrum">
      <xsd:simpleType>
        <xsd:restriction base="dms:Text"/>
      </xsd:simpleType>
    </xsd:element>
    <xsd:element name="Archiveerdatum" ma:index="19" nillable="true" ma:displayName="Archiveerdatum" ma:format="DateOnly" ma:internalName="Archiveerdatum">
      <xsd:simpleType>
        <xsd:restriction base="dms:DateTime"/>
      </xsd:simpleType>
    </xsd:element>
    <xsd:element name="Procesfase" ma:index="20" nillable="true" ma:displayName="Procesfase" ma:default="aanvraagfase" ma:internalName="Procesfase">
      <xsd:simpleType>
        <xsd:restriction base="dms:Text"/>
      </xsd:simpleType>
    </xsd:element>
    <xsd:element name="TaxCatchAll" ma:index="25" nillable="true" ma:displayName="Taxonomy Catch All Column" ma:hidden="true" ma:list="{6b413ca5-3ca0-458f-8fe0-a675bd3bc1b1}" ma:internalName="TaxCatchAll" ma:showField="CatchAllData" ma:web="1f7ab50f-86ca-4990-8cf2-d29dc34c52f9">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016a50-4395-487d-ae85-89d5607ff42b"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5477cde-f098-4d32-ba13-c78038edde39"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E8F9D9-AFD0-4A0F-A699-92E99F0D6DC5}">
  <ds:schemaRefs>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www.w3.org/XML/1998/namespace"/>
    <ds:schemaRef ds:uri="ea016a50-4395-487d-ae85-89d5607ff42b"/>
    <ds:schemaRef ds:uri="1f7ab50f-86ca-4990-8cf2-d29dc34c52f9"/>
    <ds:schemaRef ds:uri="http://schemas.microsoft.com/office/2006/metadata/properties"/>
  </ds:schemaRefs>
</ds:datastoreItem>
</file>

<file path=customXml/itemProps2.xml><?xml version="1.0" encoding="utf-8"?>
<ds:datastoreItem xmlns:ds="http://schemas.openxmlformats.org/officeDocument/2006/customXml" ds:itemID="{67AF0BFB-02AC-4484-A67D-7860B7FE8EED}">
  <ds:schemaRefs>
    <ds:schemaRef ds:uri="http://schemas.microsoft.com/sharepoint/v3/contenttype/forms"/>
  </ds:schemaRefs>
</ds:datastoreItem>
</file>

<file path=customXml/itemProps3.xml><?xml version="1.0" encoding="utf-8"?>
<ds:datastoreItem xmlns:ds="http://schemas.openxmlformats.org/officeDocument/2006/customXml" ds:itemID="{3714610B-1CCE-4A24-A3CB-160EA3A4F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ab50f-86ca-4990-8cf2-d29dc34c52f9"/>
    <ds:schemaRef ds:uri="ea016a50-4395-487d-ae85-89d5607ff4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a6fbace-7cba-4d53-8681-a06284f7ff46}" enabled="0" method="" siteId="{ca6fbace-7cba-4d53-8681-a06284f7ff46}" removed="1"/>
</clbl:labelList>
</file>

<file path=docProps/app.xml><?xml version="1.0" encoding="utf-8"?>
<Properties xmlns="http://schemas.openxmlformats.org/officeDocument/2006/extended-properties" xmlns:vt="http://schemas.openxmlformats.org/officeDocument/2006/docPropsVTypes">
  <TotalTime>866</TotalTime>
  <Words>3097</Words>
  <Application>Microsoft Office PowerPoint</Application>
  <PresentationFormat>Breedbeeld</PresentationFormat>
  <Paragraphs>276</Paragraphs>
  <Slides>32</Slides>
  <Notes>28</Notes>
  <HiddenSlides>1</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32</vt:i4>
      </vt:variant>
    </vt:vector>
  </HeadingPairs>
  <TitlesOfParts>
    <vt:vector size="40" baseType="lpstr">
      <vt:lpstr>Arial</vt:lpstr>
      <vt:lpstr>Calibri</vt:lpstr>
      <vt:lpstr>Calibri Light</vt:lpstr>
      <vt:lpstr>Fira Sans</vt:lpstr>
      <vt:lpstr>Google Sans</vt:lpstr>
      <vt:lpstr>Open Sans</vt:lpstr>
      <vt:lpstr>Open Sans</vt:lpstr>
      <vt:lpstr>Kantoorthema</vt:lpstr>
      <vt:lpstr>PowerPoint-presentatie</vt:lpstr>
      <vt:lpstr>Programma</vt:lpstr>
      <vt:lpstr>Bubbels!</vt:lpstr>
      <vt:lpstr>PowerPoint-presentatie</vt:lpstr>
      <vt:lpstr>PowerPoint-presentatie</vt:lpstr>
      <vt:lpstr>Wat is polarisatie?</vt:lpstr>
      <vt:lpstr>Wat is polarisatie?</vt:lpstr>
      <vt:lpstr>Wat is polarisatie?</vt:lpstr>
      <vt:lpstr>Wat is polarisatie?</vt:lpstr>
      <vt:lpstr>PowerPoint-presentatie</vt:lpstr>
      <vt:lpstr>PowerPoint-presentatie</vt:lpstr>
      <vt:lpstr>Polarisatie samengevat</vt:lpstr>
      <vt:lpstr>Meer weten?</vt:lpstr>
      <vt:lpstr>Polarisatie en sociale media</vt:lpstr>
      <vt:lpstr>Polarisatie en sociale media</vt:lpstr>
      <vt:lpstr>Polarisatie en sociale media</vt:lpstr>
      <vt:lpstr>Filterbubbels, fuiken en echokamers</vt:lpstr>
      <vt:lpstr>Filterbubbels, fuiken en echokamers</vt:lpstr>
      <vt:lpstr>Emoties vs feiten</vt:lpstr>
      <vt:lpstr>Moeten we er wat mee?</vt:lpstr>
      <vt:lpstr>PowerPoint-presentatie</vt:lpstr>
      <vt:lpstr>PowerPoint-presentatie</vt:lpstr>
      <vt:lpstr>Toepassingsopdracht</vt:lpstr>
      <vt:lpstr>Toepassingsopdracht</vt:lpstr>
      <vt:lpstr>Plenaire terugkoppeling</vt:lpstr>
      <vt:lpstr>PowerPoint-presentatie</vt:lpstr>
      <vt:lpstr>PowerPoint-presentatie</vt:lpstr>
      <vt:lpstr>PowerPoint-presentatie</vt:lpstr>
      <vt:lpstr>Structureel observeren</vt:lpstr>
      <vt:lpstr>Volgende les</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Velden, Dianne van der</dc:creator>
  <cp:keywords>False</cp:keywords>
  <cp:lastModifiedBy>Avest, D.J. ter (David)</cp:lastModifiedBy>
  <cp:revision>45</cp:revision>
  <dcterms:created xsi:type="dcterms:W3CDTF">2021-05-26T09:19:44Z</dcterms:created>
  <dcterms:modified xsi:type="dcterms:W3CDTF">2026-04-09T22:21:32Z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0x010100D0E384F301C10D40AB856C35D0E53168000498F9C6DD777F4DA1E38F6F4A98D699</vt:lpwstr>
  </property>
</Properties>
</file>