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444" r:id="rId6"/>
    <p:sldId id="480" r:id="rId7"/>
    <p:sldId id="464" r:id="rId8"/>
    <p:sldId id="465" r:id="rId9"/>
    <p:sldId id="466" r:id="rId10"/>
    <p:sldId id="468" r:id="rId11"/>
    <p:sldId id="478" r:id="rId12"/>
    <p:sldId id="460" r:id="rId13"/>
    <p:sldId id="467" r:id="rId14"/>
    <p:sldId id="477" r:id="rId15"/>
    <p:sldId id="472" r:id="rId16"/>
    <p:sldId id="473" r:id="rId17"/>
    <p:sldId id="474" r:id="rId18"/>
    <p:sldId id="476" r:id="rId19"/>
    <p:sldId id="475" r:id="rId20"/>
    <p:sldId id="471" r:id="rId21"/>
    <p:sldId id="485" r:id="rId22"/>
    <p:sldId id="486" r:id="rId23"/>
    <p:sldId id="470" r:id="rId24"/>
    <p:sldId id="488" r:id="rId25"/>
    <p:sldId id="487" r:id="rId26"/>
    <p:sldId id="446" r:id="rId27"/>
    <p:sldId id="461"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B7ABB26-3BB4-431A-9D88-B2BD73FB670B}">
          <p14:sldIdLst>
            <p14:sldId id="256"/>
            <p14:sldId id="444"/>
            <p14:sldId id="480"/>
            <p14:sldId id="464"/>
            <p14:sldId id="465"/>
            <p14:sldId id="466"/>
            <p14:sldId id="468"/>
            <p14:sldId id="478"/>
          </p14:sldIdLst>
        </p14:section>
        <p14:section name="Naamloze sectie" id="{1724EB5F-26FB-49AC-838E-71F38E797F82}">
          <p14:sldIdLst>
            <p14:sldId id="460"/>
            <p14:sldId id="467"/>
            <p14:sldId id="477"/>
            <p14:sldId id="472"/>
            <p14:sldId id="473"/>
            <p14:sldId id="474"/>
            <p14:sldId id="476"/>
            <p14:sldId id="475"/>
            <p14:sldId id="471"/>
            <p14:sldId id="485"/>
            <p14:sldId id="486"/>
            <p14:sldId id="470"/>
            <p14:sldId id="488"/>
            <p14:sldId id="487"/>
            <p14:sldId id="446"/>
            <p14:sldId id="4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CB9E7-30D3-855D-018E-4EABB3892B90}" name="Dingemans,Stef S." initials="SD" userId="S::881316@fontys.nl::c3d07ddd-5880-4e79-8ef4-0ff4f13082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454"/>
    <a:srgbClr val="E32E00"/>
    <a:srgbClr val="000000"/>
    <a:srgbClr val="EB7140"/>
    <a:srgbClr val="523F38"/>
    <a:srgbClr val="E540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55CAFF-B7FE-406E-B4A5-EF7849E2CF7C}" v="15" dt="2026-05-22T21:26:14.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57" autoAdjust="0"/>
  </p:normalViewPr>
  <p:slideViewPr>
    <p:cSldViewPr snapToGrid="0">
      <p:cViewPr>
        <p:scale>
          <a:sx n="114" d="100"/>
          <a:sy n="114" d="100"/>
        </p:scale>
        <p:origin x="115" y="-77"/>
      </p:cViewPr>
      <p:guideLst/>
    </p:cSldViewPr>
  </p:slideViewPr>
  <p:notesTextViewPr>
    <p:cViewPr>
      <p:scale>
        <a:sx n="1" d="1"/>
        <a:sy n="1" d="1"/>
      </p:scale>
      <p:origin x="0" y="0"/>
    </p:cViewPr>
  </p:notesTextViewPr>
  <p:sorterViewPr>
    <p:cViewPr varScale="1">
      <p:scale>
        <a:sx n="100" d="100"/>
        <a:sy n="100" d="100"/>
      </p:scale>
      <p:origin x="0" y="-31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est, D.J. ter (David)" userId="e3f15bea-9f4f-4e8e-b270-921fcca68d91" providerId="ADAL" clId="{3C0F0503-93F2-4FF9-89E1-917398C792B5}"/>
    <pc:docChg chg="undo custSel addSld delSld modSld sldOrd addSection modSection">
      <pc:chgData name="Avest, D.J. ter (David)" userId="e3f15bea-9f4f-4e8e-b270-921fcca68d91" providerId="ADAL" clId="{3C0F0503-93F2-4FF9-89E1-917398C792B5}" dt="2026-05-22T21:25:54.751" v="1787" actId="20577"/>
      <pc:docMkLst>
        <pc:docMk/>
      </pc:docMkLst>
      <pc:sldChg chg="del ord">
        <pc:chgData name="Avest, D.J. ter (David)" userId="e3f15bea-9f4f-4e8e-b270-921fcca68d91" providerId="ADAL" clId="{3C0F0503-93F2-4FF9-89E1-917398C792B5}" dt="2026-04-05T10:12:34.897" v="240" actId="47"/>
        <pc:sldMkLst>
          <pc:docMk/>
          <pc:sldMk cId="1153050850" sldId="260"/>
        </pc:sldMkLst>
      </pc:sldChg>
      <pc:sldChg chg="del ord">
        <pc:chgData name="Avest, D.J. ter (David)" userId="e3f15bea-9f4f-4e8e-b270-921fcca68d91" providerId="ADAL" clId="{3C0F0503-93F2-4FF9-89E1-917398C792B5}" dt="2026-04-05T10:12:34.897" v="240" actId="47"/>
        <pc:sldMkLst>
          <pc:docMk/>
          <pc:sldMk cId="3254218918" sldId="261"/>
        </pc:sldMkLst>
      </pc:sldChg>
      <pc:sldChg chg="modSp del mod ord">
        <pc:chgData name="Avest, D.J. ter (David)" userId="e3f15bea-9f4f-4e8e-b270-921fcca68d91" providerId="ADAL" clId="{3C0F0503-93F2-4FF9-89E1-917398C792B5}" dt="2026-04-05T10:12:34.897" v="240" actId="47"/>
        <pc:sldMkLst>
          <pc:docMk/>
          <pc:sldMk cId="3743598460" sldId="262"/>
        </pc:sldMkLst>
      </pc:sldChg>
      <pc:sldChg chg="del ord">
        <pc:chgData name="Avest, D.J. ter (David)" userId="e3f15bea-9f4f-4e8e-b270-921fcca68d91" providerId="ADAL" clId="{3C0F0503-93F2-4FF9-89E1-917398C792B5}" dt="2026-04-05T10:12:34.897" v="240" actId="47"/>
        <pc:sldMkLst>
          <pc:docMk/>
          <pc:sldMk cId="3562397620" sldId="263"/>
        </pc:sldMkLst>
      </pc:sldChg>
      <pc:sldChg chg="del ord">
        <pc:chgData name="Avest, D.J. ter (David)" userId="e3f15bea-9f4f-4e8e-b270-921fcca68d91" providerId="ADAL" clId="{3C0F0503-93F2-4FF9-89E1-917398C792B5}" dt="2026-04-05T10:12:34.897" v="240" actId="47"/>
        <pc:sldMkLst>
          <pc:docMk/>
          <pc:sldMk cId="4108342405" sldId="276"/>
        </pc:sldMkLst>
      </pc:sldChg>
      <pc:sldChg chg="del ord">
        <pc:chgData name="Avest, D.J. ter (David)" userId="e3f15bea-9f4f-4e8e-b270-921fcca68d91" providerId="ADAL" clId="{3C0F0503-93F2-4FF9-89E1-917398C792B5}" dt="2026-04-05T10:12:34.897" v="240" actId="47"/>
        <pc:sldMkLst>
          <pc:docMk/>
          <pc:sldMk cId="699014779" sldId="278"/>
        </pc:sldMkLst>
      </pc:sldChg>
      <pc:sldChg chg="del ord">
        <pc:chgData name="Avest, D.J. ter (David)" userId="e3f15bea-9f4f-4e8e-b270-921fcca68d91" providerId="ADAL" clId="{3C0F0503-93F2-4FF9-89E1-917398C792B5}" dt="2026-04-05T10:12:34.897" v="240" actId="47"/>
        <pc:sldMkLst>
          <pc:docMk/>
          <pc:sldMk cId="4141504121" sldId="280"/>
        </pc:sldMkLst>
      </pc:sldChg>
      <pc:sldChg chg="del ord">
        <pc:chgData name="Avest, D.J. ter (David)" userId="e3f15bea-9f4f-4e8e-b270-921fcca68d91" providerId="ADAL" clId="{3C0F0503-93F2-4FF9-89E1-917398C792B5}" dt="2026-04-05T10:12:34.897" v="240" actId="47"/>
        <pc:sldMkLst>
          <pc:docMk/>
          <pc:sldMk cId="1996990903" sldId="281"/>
        </pc:sldMkLst>
      </pc:sldChg>
      <pc:sldChg chg="del ord">
        <pc:chgData name="Avest, D.J. ter (David)" userId="e3f15bea-9f4f-4e8e-b270-921fcca68d91" providerId="ADAL" clId="{3C0F0503-93F2-4FF9-89E1-917398C792B5}" dt="2026-04-05T10:12:34.897" v="240" actId="47"/>
        <pc:sldMkLst>
          <pc:docMk/>
          <pc:sldMk cId="4274348065" sldId="282"/>
        </pc:sldMkLst>
      </pc:sldChg>
      <pc:sldChg chg="del ord">
        <pc:chgData name="Avest, D.J. ter (David)" userId="e3f15bea-9f4f-4e8e-b270-921fcca68d91" providerId="ADAL" clId="{3C0F0503-93F2-4FF9-89E1-917398C792B5}" dt="2026-04-05T10:12:34.897" v="240" actId="47"/>
        <pc:sldMkLst>
          <pc:docMk/>
          <pc:sldMk cId="1945277683" sldId="283"/>
        </pc:sldMkLst>
      </pc:sldChg>
      <pc:sldChg chg="del ord">
        <pc:chgData name="Avest, D.J. ter (David)" userId="e3f15bea-9f4f-4e8e-b270-921fcca68d91" providerId="ADAL" clId="{3C0F0503-93F2-4FF9-89E1-917398C792B5}" dt="2026-04-05T10:12:34.897" v="240" actId="47"/>
        <pc:sldMkLst>
          <pc:docMk/>
          <pc:sldMk cId="1178040463" sldId="285"/>
        </pc:sldMkLst>
      </pc:sldChg>
      <pc:sldChg chg="modNotesTx">
        <pc:chgData name="Avest, D.J. ter (David)" userId="e3f15bea-9f4f-4e8e-b270-921fcca68d91" providerId="ADAL" clId="{3C0F0503-93F2-4FF9-89E1-917398C792B5}" dt="2026-04-09T21:47:19.939" v="724" actId="20577"/>
        <pc:sldMkLst>
          <pc:docMk/>
          <pc:sldMk cId="1224317378" sldId="444"/>
        </pc:sldMkLst>
      </pc:sldChg>
      <pc:sldChg chg="modSp mod ord modNotesTx">
        <pc:chgData name="Avest, D.J. ter (David)" userId="e3f15bea-9f4f-4e8e-b270-921fcca68d91" providerId="ADAL" clId="{3C0F0503-93F2-4FF9-89E1-917398C792B5}" dt="2026-04-09T21:54:00.681" v="1253" actId="20577"/>
        <pc:sldMkLst>
          <pc:docMk/>
          <pc:sldMk cId="2349867104" sldId="446"/>
        </pc:sldMkLst>
      </pc:sldChg>
      <pc:sldChg chg="del ord">
        <pc:chgData name="Avest, D.J. ter (David)" userId="e3f15bea-9f4f-4e8e-b270-921fcca68d91" providerId="ADAL" clId="{3C0F0503-93F2-4FF9-89E1-917398C792B5}" dt="2026-04-05T10:12:34.897" v="240" actId="47"/>
        <pc:sldMkLst>
          <pc:docMk/>
          <pc:sldMk cId="3796617303" sldId="451"/>
        </pc:sldMkLst>
      </pc:sldChg>
      <pc:sldChg chg="modSp add mod ord modNotesTx">
        <pc:chgData name="Avest, D.J. ter (David)" userId="e3f15bea-9f4f-4e8e-b270-921fcca68d91" providerId="ADAL" clId="{3C0F0503-93F2-4FF9-89E1-917398C792B5}" dt="2026-04-09T21:51:57.323" v="1000" actId="20577"/>
        <pc:sldMkLst>
          <pc:docMk/>
          <pc:sldMk cId="453113308" sldId="460"/>
        </pc:sldMkLst>
      </pc:sldChg>
      <pc:sldChg chg="ord">
        <pc:chgData name="Avest, D.J. ter (David)" userId="e3f15bea-9f4f-4e8e-b270-921fcca68d91" providerId="ADAL" clId="{3C0F0503-93F2-4FF9-89E1-917398C792B5}" dt="2026-04-05T10:07:28.091" v="45"/>
        <pc:sldMkLst>
          <pc:docMk/>
          <pc:sldMk cId="3711474703" sldId="461"/>
        </pc:sldMkLst>
      </pc:sldChg>
      <pc:sldChg chg="del">
        <pc:chgData name="Avest, D.J. ter (David)" userId="e3f15bea-9f4f-4e8e-b270-921fcca68d91" providerId="ADAL" clId="{3C0F0503-93F2-4FF9-89E1-917398C792B5}" dt="2026-04-09T21:34:50.798" v="430" actId="47"/>
        <pc:sldMkLst>
          <pc:docMk/>
          <pc:sldMk cId="2441064897" sldId="462"/>
        </pc:sldMkLst>
      </pc:sldChg>
      <pc:sldChg chg="del">
        <pc:chgData name="Avest, D.J. ter (David)" userId="e3f15bea-9f4f-4e8e-b270-921fcca68d91" providerId="ADAL" clId="{3C0F0503-93F2-4FF9-89E1-917398C792B5}" dt="2026-04-09T21:35:37.697" v="431" actId="47"/>
        <pc:sldMkLst>
          <pc:docMk/>
          <pc:sldMk cId="1063205182" sldId="463"/>
        </pc:sldMkLst>
      </pc:sldChg>
      <pc:sldChg chg="modSp mod modNotesTx">
        <pc:chgData name="Avest, D.J. ter (David)" userId="e3f15bea-9f4f-4e8e-b270-921fcca68d91" providerId="ADAL" clId="{3C0F0503-93F2-4FF9-89E1-917398C792B5}" dt="2026-04-09T21:47:50.420" v="786" actId="20577"/>
        <pc:sldMkLst>
          <pc:docMk/>
          <pc:sldMk cId="962489348" sldId="464"/>
        </pc:sldMkLst>
      </pc:sldChg>
      <pc:sldChg chg="modSp mod modNotesTx">
        <pc:chgData name="Avest, D.J. ter (David)" userId="e3f15bea-9f4f-4e8e-b270-921fcca68d91" providerId="ADAL" clId="{3C0F0503-93F2-4FF9-89E1-917398C792B5}" dt="2026-04-09T21:50:15.850" v="875" actId="20577"/>
        <pc:sldMkLst>
          <pc:docMk/>
          <pc:sldMk cId="518114631" sldId="465"/>
        </pc:sldMkLst>
      </pc:sldChg>
      <pc:sldChg chg="modSp mod modNotesTx">
        <pc:chgData name="Avest, D.J. ter (David)" userId="e3f15bea-9f4f-4e8e-b270-921fcca68d91" providerId="ADAL" clId="{3C0F0503-93F2-4FF9-89E1-917398C792B5}" dt="2026-04-09T21:50:27.606" v="897" actId="20577"/>
        <pc:sldMkLst>
          <pc:docMk/>
          <pc:sldMk cId="2173470575" sldId="466"/>
        </pc:sldMkLst>
      </pc:sldChg>
      <pc:sldChg chg="modSp mod ord modNotesTx">
        <pc:chgData name="Avest, D.J. ter (David)" userId="e3f15bea-9f4f-4e8e-b270-921fcca68d91" providerId="ADAL" clId="{3C0F0503-93F2-4FF9-89E1-917398C792B5}" dt="2026-04-09T21:52:34.684" v="1079" actId="20577"/>
        <pc:sldMkLst>
          <pc:docMk/>
          <pc:sldMk cId="2222633883" sldId="467"/>
        </pc:sldMkLst>
      </pc:sldChg>
      <pc:sldChg chg="modSp mod modNotesTx">
        <pc:chgData name="Avest, D.J. ter (David)" userId="e3f15bea-9f4f-4e8e-b270-921fcca68d91" providerId="ADAL" clId="{3C0F0503-93F2-4FF9-89E1-917398C792B5}" dt="2026-04-09T21:51:30.473" v="954" actId="20577"/>
        <pc:sldMkLst>
          <pc:docMk/>
          <pc:sldMk cId="2630548543" sldId="468"/>
        </pc:sldMkLst>
      </pc:sldChg>
      <pc:sldChg chg="addSp delSp modSp mod ord modNotesTx">
        <pc:chgData name="Avest, D.J. ter (David)" userId="e3f15bea-9f4f-4e8e-b270-921fcca68d91" providerId="ADAL" clId="{3C0F0503-93F2-4FF9-89E1-917398C792B5}" dt="2026-05-22T21:23:37.126" v="1666" actId="20577"/>
        <pc:sldMkLst>
          <pc:docMk/>
          <pc:sldMk cId="3752220018" sldId="470"/>
        </pc:sldMkLst>
        <pc:spChg chg="mod">
          <ac:chgData name="Avest, D.J. ter (David)" userId="e3f15bea-9f4f-4e8e-b270-921fcca68d91" providerId="ADAL" clId="{3C0F0503-93F2-4FF9-89E1-917398C792B5}" dt="2026-05-22T21:23:37.126" v="1666" actId="20577"/>
          <ac:spMkLst>
            <pc:docMk/>
            <pc:sldMk cId="3752220018" sldId="470"/>
            <ac:spMk id="7" creationId="{6E6393E7-CD15-4D65-6B17-F93CAA88D30A}"/>
          </ac:spMkLst>
        </pc:spChg>
        <pc:spChg chg="mod">
          <ac:chgData name="Avest, D.J. ter (David)" userId="e3f15bea-9f4f-4e8e-b270-921fcca68d91" providerId="ADAL" clId="{3C0F0503-93F2-4FF9-89E1-917398C792B5}" dt="2026-05-22T21:22:52.367" v="1631" actId="12"/>
          <ac:spMkLst>
            <pc:docMk/>
            <pc:sldMk cId="3752220018" sldId="470"/>
            <ac:spMk id="9" creationId="{C0A3F732-7BFB-7640-F35F-D3FB7D04A723}"/>
          </ac:spMkLst>
        </pc:spChg>
      </pc:sldChg>
      <pc:sldChg chg="delSp modSp add mod modNotesTx">
        <pc:chgData name="Avest, D.J. ter (David)" userId="e3f15bea-9f4f-4e8e-b270-921fcca68d91" providerId="ADAL" clId="{3C0F0503-93F2-4FF9-89E1-917398C792B5}" dt="2026-05-22T21:25:54.751" v="1787" actId="20577"/>
        <pc:sldMkLst>
          <pc:docMk/>
          <pc:sldMk cId="1273437339" sldId="471"/>
        </pc:sldMkLst>
      </pc:sldChg>
      <pc:sldChg chg="del ord">
        <pc:chgData name="Avest, D.J. ter (David)" userId="e3f15bea-9f4f-4e8e-b270-921fcca68d91" providerId="ADAL" clId="{3C0F0503-93F2-4FF9-89E1-917398C792B5}" dt="2026-04-05T10:12:34.897" v="240" actId="47"/>
        <pc:sldMkLst>
          <pc:docMk/>
          <pc:sldMk cId="1323654343" sldId="471"/>
        </pc:sldMkLst>
      </pc:sldChg>
      <pc:sldChg chg="modSp mod ord">
        <pc:chgData name="Avest, D.J. ter (David)" userId="e3f15bea-9f4f-4e8e-b270-921fcca68d91" providerId="ADAL" clId="{3C0F0503-93F2-4FF9-89E1-917398C792B5}" dt="2026-04-09T21:39:40.834" v="491" actId="207"/>
        <pc:sldMkLst>
          <pc:docMk/>
          <pc:sldMk cId="3437518927" sldId="472"/>
        </pc:sldMkLst>
      </pc:sldChg>
      <pc:sldChg chg="modSp mod ord">
        <pc:chgData name="Avest, D.J. ter (David)" userId="e3f15bea-9f4f-4e8e-b270-921fcca68d91" providerId="ADAL" clId="{3C0F0503-93F2-4FF9-89E1-917398C792B5}" dt="2026-04-09T21:39:47.224" v="492" actId="207"/>
        <pc:sldMkLst>
          <pc:docMk/>
          <pc:sldMk cId="1387406693" sldId="473"/>
        </pc:sldMkLst>
      </pc:sldChg>
      <pc:sldChg chg="modSp mod ord">
        <pc:chgData name="Avest, D.J. ter (David)" userId="e3f15bea-9f4f-4e8e-b270-921fcca68d91" providerId="ADAL" clId="{3C0F0503-93F2-4FF9-89E1-917398C792B5}" dt="2026-04-09T21:39:49.763" v="493" actId="207"/>
        <pc:sldMkLst>
          <pc:docMk/>
          <pc:sldMk cId="770989767" sldId="474"/>
        </pc:sldMkLst>
      </pc:sldChg>
      <pc:sldChg chg="modSp mod ord">
        <pc:chgData name="Avest, D.J. ter (David)" userId="e3f15bea-9f4f-4e8e-b270-921fcca68d91" providerId="ADAL" clId="{3C0F0503-93F2-4FF9-89E1-917398C792B5}" dt="2026-04-09T21:39:53.963" v="495" actId="207"/>
        <pc:sldMkLst>
          <pc:docMk/>
          <pc:sldMk cId="2665962370" sldId="475"/>
        </pc:sldMkLst>
      </pc:sldChg>
      <pc:sldChg chg="modSp mod ord">
        <pc:chgData name="Avest, D.J. ter (David)" userId="e3f15bea-9f4f-4e8e-b270-921fcca68d91" providerId="ADAL" clId="{3C0F0503-93F2-4FF9-89E1-917398C792B5}" dt="2026-04-09T21:39:51.912" v="494" actId="207"/>
        <pc:sldMkLst>
          <pc:docMk/>
          <pc:sldMk cId="3932143607" sldId="476"/>
        </pc:sldMkLst>
      </pc:sldChg>
      <pc:sldChg chg="modSp mod ord modNotesTx">
        <pc:chgData name="Avest, D.J. ter (David)" userId="e3f15bea-9f4f-4e8e-b270-921fcca68d91" providerId="ADAL" clId="{3C0F0503-93F2-4FF9-89E1-917398C792B5}" dt="2026-04-09T21:52:49.411" v="1113" actId="20577"/>
        <pc:sldMkLst>
          <pc:docMk/>
          <pc:sldMk cId="3503559974" sldId="477"/>
        </pc:sldMkLst>
      </pc:sldChg>
      <pc:sldChg chg="modSp mod">
        <pc:chgData name="Avest, D.J. ter (David)" userId="e3f15bea-9f4f-4e8e-b270-921fcca68d91" providerId="ADAL" clId="{3C0F0503-93F2-4FF9-89E1-917398C792B5}" dt="2026-04-09T21:38:46.244" v="479" actId="207"/>
        <pc:sldMkLst>
          <pc:docMk/>
          <pc:sldMk cId="1634475676" sldId="478"/>
        </pc:sldMkLst>
      </pc:sldChg>
      <pc:sldChg chg="modSp add del mod ord">
        <pc:chgData name="Avest, D.J. ter (David)" userId="e3f15bea-9f4f-4e8e-b270-921fcca68d91" providerId="ADAL" clId="{3C0F0503-93F2-4FF9-89E1-917398C792B5}" dt="2026-04-09T21:39:07.642" v="481" actId="47"/>
        <pc:sldMkLst>
          <pc:docMk/>
          <pc:sldMk cId="2794321266" sldId="479"/>
        </pc:sldMkLst>
      </pc:sldChg>
      <pc:sldChg chg="modSp add mod modNotesTx">
        <pc:chgData name="Avest, D.J. ter (David)" userId="e3f15bea-9f4f-4e8e-b270-921fcca68d91" providerId="ADAL" clId="{3C0F0503-93F2-4FF9-89E1-917398C792B5}" dt="2026-04-09T21:47:37.364" v="726" actId="20577"/>
        <pc:sldMkLst>
          <pc:docMk/>
          <pc:sldMk cId="388361487" sldId="480"/>
        </pc:sldMkLst>
      </pc:sldChg>
      <pc:sldChg chg="modSp add mod ord">
        <pc:chgData name="Avest, D.J. ter (David)" userId="e3f15bea-9f4f-4e8e-b270-921fcca68d91" providerId="ADAL" clId="{3C0F0503-93F2-4FF9-89E1-917398C792B5}" dt="2026-05-22T21:18:20.673" v="1267"/>
        <pc:sldMkLst>
          <pc:docMk/>
          <pc:sldMk cId="945982630" sldId="485"/>
        </pc:sldMkLst>
        <pc:spChg chg="mod">
          <ac:chgData name="Avest, D.J. ter (David)" userId="e3f15bea-9f4f-4e8e-b270-921fcca68d91" providerId="ADAL" clId="{3C0F0503-93F2-4FF9-89E1-917398C792B5}" dt="2026-05-22T21:18:13.699" v="1265" actId="20577"/>
          <ac:spMkLst>
            <pc:docMk/>
            <pc:sldMk cId="945982630" sldId="485"/>
            <ac:spMk id="9" creationId="{B355C7F9-B893-A24E-69DA-FF67702B0A15}"/>
          </ac:spMkLst>
        </pc:spChg>
      </pc:sldChg>
      <pc:sldChg chg="modSp add mod ord modNotesTx">
        <pc:chgData name="Avest, D.J. ter (David)" userId="e3f15bea-9f4f-4e8e-b270-921fcca68d91" providerId="ADAL" clId="{3C0F0503-93F2-4FF9-89E1-917398C792B5}" dt="2026-05-22T21:22:22.109" v="1609" actId="20577"/>
        <pc:sldMkLst>
          <pc:docMk/>
          <pc:sldMk cId="3271423533" sldId="486"/>
        </pc:sldMkLst>
        <pc:spChg chg="mod">
          <ac:chgData name="Avest, D.J. ter (David)" userId="e3f15bea-9f4f-4e8e-b270-921fcca68d91" providerId="ADAL" clId="{3C0F0503-93F2-4FF9-89E1-917398C792B5}" dt="2026-05-22T21:20:48.982" v="1417" actId="20577"/>
          <ac:spMkLst>
            <pc:docMk/>
            <pc:sldMk cId="3271423533" sldId="486"/>
            <ac:spMk id="7" creationId="{EFE7BC3A-2056-AB6F-E117-E2772C1B4D42}"/>
          </ac:spMkLst>
        </pc:spChg>
        <pc:spChg chg="mod">
          <ac:chgData name="Avest, D.J. ter (David)" userId="e3f15bea-9f4f-4e8e-b270-921fcca68d91" providerId="ADAL" clId="{3C0F0503-93F2-4FF9-89E1-917398C792B5}" dt="2026-05-22T21:20:45.231" v="1402" actId="113"/>
          <ac:spMkLst>
            <pc:docMk/>
            <pc:sldMk cId="3271423533" sldId="486"/>
            <ac:spMk id="9" creationId="{6657CFD9-876B-E340-1493-94E073833736}"/>
          </ac:spMkLst>
        </pc:spChg>
      </pc:sldChg>
      <pc:sldChg chg="modSp add mod ord">
        <pc:chgData name="Avest, D.J. ter (David)" userId="e3f15bea-9f4f-4e8e-b270-921fcca68d91" providerId="ADAL" clId="{3C0F0503-93F2-4FF9-89E1-917398C792B5}" dt="2026-05-22T21:25:33.599" v="1772" actId="20577"/>
        <pc:sldMkLst>
          <pc:docMk/>
          <pc:sldMk cId="4007022292" sldId="487"/>
        </pc:sldMkLst>
        <pc:spChg chg="mod">
          <ac:chgData name="Avest, D.J. ter (David)" userId="e3f15bea-9f4f-4e8e-b270-921fcca68d91" providerId="ADAL" clId="{3C0F0503-93F2-4FF9-89E1-917398C792B5}" dt="2026-05-22T21:25:33.599" v="1772" actId="20577"/>
          <ac:spMkLst>
            <pc:docMk/>
            <pc:sldMk cId="4007022292" sldId="487"/>
            <ac:spMk id="9" creationId="{96DBE261-CD01-B875-799C-9F0BF3A0C300}"/>
          </ac:spMkLst>
        </pc:spChg>
      </pc:sldChg>
      <pc:sldChg chg="add del">
        <pc:chgData name="Avest, D.J. ter (David)" userId="e3f15bea-9f4f-4e8e-b270-921fcca68d91" providerId="ADAL" clId="{3C0F0503-93F2-4FF9-89E1-917398C792B5}" dt="2026-05-22T21:19:56.438" v="1311" actId="47"/>
        <pc:sldMkLst>
          <pc:docMk/>
          <pc:sldMk cId="1056031482" sldId="488"/>
        </pc:sldMkLst>
      </pc:sldChg>
      <pc:sldChg chg="modSp add mod">
        <pc:chgData name="Avest, D.J. ter (David)" userId="e3f15bea-9f4f-4e8e-b270-921fcca68d91" providerId="ADAL" clId="{3C0F0503-93F2-4FF9-89E1-917398C792B5}" dt="2026-05-22T21:21:51.737" v="1605" actId="20577"/>
        <pc:sldMkLst>
          <pc:docMk/>
          <pc:sldMk cId="1906803793" sldId="488"/>
        </pc:sldMkLst>
        <pc:spChg chg="mod">
          <ac:chgData name="Avest, D.J. ter (David)" userId="e3f15bea-9f4f-4e8e-b270-921fcca68d91" providerId="ADAL" clId="{3C0F0503-93F2-4FF9-89E1-917398C792B5}" dt="2026-05-22T21:21:51.737" v="1605" actId="20577"/>
          <ac:spMkLst>
            <pc:docMk/>
            <pc:sldMk cId="1906803793" sldId="488"/>
            <ac:spMk id="9" creationId="{06E3C37B-F88D-1181-EBDA-B3E803594F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30211-7A7F-413E-83D0-A7D3D08598C6}" type="datetimeFigureOut">
              <a:rPr lang="nl-NL" smtClean="0"/>
              <a:t>22-5-2026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DF4A1-6D29-43EB-A233-B5D8DD01414B}" type="slidenum">
              <a:rPr lang="nl-NL" smtClean="0"/>
              <a:t>‹nr.›</a:t>
            </a:fld>
            <a:endParaRPr lang="nl-NL"/>
          </a:p>
        </p:txBody>
      </p:sp>
    </p:spTree>
    <p:extLst>
      <p:ext uri="{BB962C8B-B14F-4D97-AF65-F5344CB8AC3E}">
        <p14:creationId xmlns:p14="http://schemas.microsoft.com/office/powerpoint/2010/main" val="3061074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00-10 Check-in en reactie huiswerkopdracht</a:t>
            </a:r>
          </a:p>
          <a:p>
            <a:endParaRPr lang="nl-NL" b="1"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2</a:t>
            </a:fld>
            <a:endParaRPr lang="nl-NL"/>
          </a:p>
        </p:txBody>
      </p:sp>
    </p:spTree>
    <p:extLst>
      <p:ext uri="{BB962C8B-B14F-4D97-AF65-F5344CB8AC3E}">
        <p14:creationId xmlns:p14="http://schemas.microsoft.com/office/powerpoint/2010/main" val="370763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Gesprek aan de hand van stellingen</a:t>
            </a:r>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11</a:t>
            </a:fld>
            <a:endParaRPr lang="nl-NL"/>
          </a:p>
        </p:txBody>
      </p:sp>
    </p:spTree>
    <p:extLst>
      <p:ext uri="{BB962C8B-B14F-4D97-AF65-F5344CB8AC3E}">
        <p14:creationId xmlns:p14="http://schemas.microsoft.com/office/powerpoint/2010/main" val="3654372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Gesprek aan de hand van stellingen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12</a:t>
            </a:fld>
            <a:endParaRPr lang="nl-NL"/>
          </a:p>
        </p:txBody>
      </p:sp>
    </p:spTree>
    <p:extLst>
      <p:ext uri="{BB962C8B-B14F-4D97-AF65-F5344CB8AC3E}">
        <p14:creationId xmlns:p14="http://schemas.microsoft.com/office/powerpoint/2010/main" val="321100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Gesprek aan de hand van stellingen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13</a:t>
            </a:fld>
            <a:endParaRPr lang="nl-NL"/>
          </a:p>
        </p:txBody>
      </p:sp>
    </p:spTree>
    <p:extLst>
      <p:ext uri="{BB962C8B-B14F-4D97-AF65-F5344CB8AC3E}">
        <p14:creationId xmlns:p14="http://schemas.microsoft.com/office/powerpoint/2010/main" val="3156133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Gesprek aan de hand van stellingen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14</a:t>
            </a:fld>
            <a:endParaRPr lang="nl-NL"/>
          </a:p>
        </p:txBody>
      </p:sp>
    </p:spTree>
    <p:extLst>
      <p:ext uri="{BB962C8B-B14F-4D97-AF65-F5344CB8AC3E}">
        <p14:creationId xmlns:p14="http://schemas.microsoft.com/office/powerpoint/2010/main" val="4025212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Gesprek aan de hand van stellingen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15</a:t>
            </a:fld>
            <a:endParaRPr lang="nl-NL"/>
          </a:p>
        </p:txBody>
      </p:sp>
    </p:spTree>
    <p:extLst>
      <p:ext uri="{BB962C8B-B14F-4D97-AF65-F5344CB8AC3E}">
        <p14:creationId xmlns:p14="http://schemas.microsoft.com/office/powerpoint/2010/main" val="1575496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Gesprek aan de hand van stellingen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16</a:t>
            </a:fld>
            <a:endParaRPr lang="nl-NL"/>
          </a:p>
        </p:txBody>
      </p:sp>
    </p:spTree>
    <p:extLst>
      <p:ext uri="{BB962C8B-B14F-4D97-AF65-F5344CB8AC3E}">
        <p14:creationId xmlns:p14="http://schemas.microsoft.com/office/powerpoint/2010/main" val="3333043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E3BD1-7101-40CD-D3D6-8E68A5D912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6A705F-D5DE-19BD-1EF3-56079306CA2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D866668-6116-C766-C30A-CEAE2A0E6B5A}"/>
              </a:ext>
            </a:extLst>
          </p:cNvPr>
          <p:cNvSpPr>
            <a:spLocks noGrp="1"/>
          </p:cNvSpPr>
          <p:nvPr>
            <p:ph type="body" idx="1"/>
          </p:nvPr>
        </p:nvSpPr>
        <p:spPr/>
        <p:txBody>
          <a:bodyPr/>
          <a:lstStyle/>
          <a:p>
            <a:r>
              <a:rPr lang="nl-NL" sz="1000" b="1" kern="1200" dirty="0">
                <a:solidFill>
                  <a:schemeClr val="tx1"/>
                </a:solidFill>
                <a:effectLst/>
                <a:latin typeface="+mn-lt"/>
                <a:ea typeface="+mn-ea"/>
                <a:cs typeface="+mn-cs"/>
              </a:rPr>
              <a:t>80-90 Afsluiting, depolariseren en huiswerkopdracht</a:t>
            </a:r>
            <a:r>
              <a:rPr lang="nl-NL" sz="1200" b="1" u="none" dirty="0">
                <a:solidFill>
                  <a:srgbClr val="0563C1"/>
                </a:solidFill>
                <a:effectLst/>
                <a:latin typeface="Arial" panose="020B0604020202020204" pitchFamily="34" charset="0"/>
                <a:ea typeface="Calibri" panose="020F0502020204030204" pitchFamily="34" charset="0"/>
              </a:rPr>
              <a:t>:</a:t>
            </a:r>
          </a:p>
          <a:p>
            <a:endParaRPr lang="nl-NL" sz="1200" b="1" u="none" dirty="0">
              <a:solidFill>
                <a:srgbClr val="0563C1"/>
              </a:solidFill>
              <a:effectLst/>
              <a:latin typeface="Arial" panose="020B0604020202020204" pitchFamily="34" charset="0"/>
              <a:ea typeface="Calibri" panose="020F0502020204030204" pitchFamily="34" charset="0"/>
            </a:endParaRPr>
          </a:p>
          <a:p>
            <a:r>
              <a:rPr lang="nl-NL" dirty="0" err="1"/>
              <a:t>Wrap</a:t>
            </a:r>
            <a:r>
              <a:rPr lang="nl-NL" dirty="0"/>
              <a:t>-up</a:t>
            </a:r>
          </a:p>
        </p:txBody>
      </p:sp>
      <p:sp>
        <p:nvSpPr>
          <p:cNvPr id="4" name="Tijdelijke aanduiding voor dianummer 3">
            <a:extLst>
              <a:ext uri="{FF2B5EF4-FFF2-40B4-BE49-F238E27FC236}">
                <a16:creationId xmlns:a16="http://schemas.microsoft.com/office/drawing/2014/main" id="{035A5095-508F-AFCB-5581-4E947F0E838C}"/>
              </a:ext>
            </a:extLst>
          </p:cNvPr>
          <p:cNvSpPr>
            <a:spLocks noGrp="1"/>
          </p:cNvSpPr>
          <p:nvPr>
            <p:ph type="sldNum" sz="quarter" idx="5"/>
          </p:nvPr>
        </p:nvSpPr>
        <p:spPr/>
        <p:txBody>
          <a:bodyPr/>
          <a:lstStyle/>
          <a:p>
            <a:fld id="{A939B97C-E973-4DDB-9CA9-D5F0763728BE}" type="slidenum">
              <a:rPr lang="nl-NL" smtClean="0"/>
              <a:t>17</a:t>
            </a:fld>
            <a:endParaRPr lang="nl-NL"/>
          </a:p>
        </p:txBody>
      </p:sp>
    </p:spTree>
    <p:extLst>
      <p:ext uri="{BB962C8B-B14F-4D97-AF65-F5344CB8AC3E}">
        <p14:creationId xmlns:p14="http://schemas.microsoft.com/office/powerpoint/2010/main" val="603067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975EA-3B70-9B2D-D163-FBD9A5A4BE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F440A5-CA52-0B82-0D54-4C3D512AAC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C760A1A-902C-F111-F940-CC24A5708A89}"/>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80-90 Afsluiting, depolariseren en huiswerkopdracht</a:t>
            </a:r>
            <a:r>
              <a:rPr lang="nl-NL" sz="1800" b="1" u="none" dirty="0">
                <a:solidFill>
                  <a:srgbClr val="0563C1"/>
                </a:solidFill>
                <a:effectLst/>
                <a:latin typeface="Arial" panose="020B0604020202020204" pitchFamily="34" charset="0"/>
                <a:ea typeface="Calibri" panose="020F0502020204030204" pitchFamily="34" charset="0"/>
              </a:rPr>
              <a: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Definitie van depolariseren</a:t>
            </a:r>
          </a:p>
          <a:p>
            <a:endParaRPr lang="nl-NL" dirty="0"/>
          </a:p>
        </p:txBody>
      </p:sp>
      <p:sp>
        <p:nvSpPr>
          <p:cNvPr id="4" name="Tijdelijke aanduiding voor dianummer 3">
            <a:extLst>
              <a:ext uri="{FF2B5EF4-FFF2-40B4-BE49-F238E27FC236}">
                <a16:creationId xmlns:a16="http://schemas.microsoft.com/office/drawing/2014/main" id="{ECC88C95-9968-61C5-D155-B51040C07886}"/>
              </a:ext>
            </a:extLst>
          </p:cNvPr>
          <p:cNvSpPr>
            <a:spLocks noGrp="1"/>
          </p:cNvSpPr>
          <p:nvPr>
            <p:ph type="sldNum" sz="quarter" idx="5"/>
          </p:nvPr>
        </p:nvSpPr>
        <p:spPr/>
        <p:txBody>
          <a:bodyPr/>
          <a:lstStyle/>
          <a:p>
            <a:fld id="{D42DF4A1-6D29-43EB-A233-B5D8DD01414B}" type="slidenum">
              <a:rPr lang="nl-NL" smtClean="0"/>
              <a:t>18</a:t>
            </a:fld>
            <a:endParaRPr lang="nl-NL"/>
          </a:p>
        </p:txBody>
      </p:sp>
    </p:spTree>
    <p:extLst>
      <p:ext uri="{BB962C8B-B14F-4D97-AF65-F5344CB8AC3E}">
        <p14:creationId xmlns:p14="http://schemas.microsoft.com/office/powerpoint/2010/main" val="406203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55633-F840-8757-FF75-9E46A90A61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8D2094-7A0A-CFD7-88DA-99A3448D22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87AB92-D2C2-5E79-ACCF-2DE1BD6D86BA}"/>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80-90 Afsluiting, depolariseren en huiswerkopdracht</a:t>
            </a:r>
            <a:r>
              <a:rPr lang="nl-NL" sz="1800" b="1" u="none" dirty="0">
                <a:solidFill>
                  <a:srgbClr val="0563C1"/>
                </a:solidFill>
                <a:effectLst/>
                <a:latin typeface="Arial" panose="020B0604020202020204" pitchFamily="34" charset="0"/>
                <a:ea typeface="Calibri" panose="020F0502020204030204" pitchFamily="34" charset="0"/>
              </a:rPr>
              <a:t>:</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Korte blik op bestaande praktijkvoorbeelden</a:t>
            </a:r>
          </a:p>
          <a:p>
            <a:endParaRPr lang="nl-NL" dirty="0"/>
          </a:p>
          <a:p>
            <a:endParaRPr lang="nl-NL" dirty="0"/>
          </a:p>
        </p:txBody>
      </p:sp>
      <p:sp>
        <p:nvSpPr>
          <p:cNvPr id="4" name="Tijdelijke aanduiding voor dianummer 3">
            <a:extLst>
              <a:ext uri="{FF2B5EF4-FFF2-40B4-BE49-F238E27FC236}">
                <a16:creationId xmlns:a16="http://schemas.microsoft.com/office/drawing/2014/main" id="{4A6FF561-D937-8605-B517-852F428F82B9}"/>
              </a:ext>
            </a:extLst>
          </p:cNvPr>
          <p:cNvSpPr>
            <a:spLocks noGrp="1"/>
          </p:cNvSpPr>
          <p:nvPr>
            <p:ph type="sldNum" sz="quarter" idx="5"/>
          </p:nvPr>
        </p:nvSpPr>
        <p:spPr/>
        <p:txBody>
          <a:bodyPr/>
          <a:lstStyle/>
          <a:p>
            <a:fld id="{D42DF4A1-6D29-43EB-A233-B5D8DD01414B}" type="slidenum">
              <a:rPr lang="nl-NL" smtClean="0"/>
              <a:t>19</a:t>
            </a:fld>
            <a:endParaRPr lang="nl-NL"/>
          </a:p>
        </p:txBody>
      </p:sp>
    </p:spTree>
    <p:extLst>
      <p:ext uri="{BB962C8B-B14F-4D97-AF65-F5344CB8AC3E}">
        <p14:creationId xmlns:p14="http://schemas.microsoft.com/office/powerpoint/2010/main" val="1132313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80-90 Afsluiting, depolariseren en huiswerkopdracht</a:t>
            </a:r>
            <a:r>
              <a:rPr lang="nl-NL" sz="1800" b="1" u="none" dirty="0">
                <a:solidFill>
                  <a:srgbClr val="0563C1"/>
                </a:solidFill>
                <a:effectLst/>
                <a:latin typeface="Arial" panose="020B0604020202020204" pitchFamily="34" charset="0"/>
                <a:ea typeface="Calibri" panose="020F0502020204030204" pitchFamily="34" charset="0"/>
              </a:rPr>
              <a:t>:</a:t>
            </a:r>
          </a:p>
          <a:p>
            <a:endParaRPr lang="nl-NL" sz="1800" b="1" u="none" dirty="0">
              <a:solidFill>
                <a:srgbClr val="0563C1"/>
              </a:solidFill>
              <a:effectLst/>
              <a:latin typeface="Arial" panose="020B0604020202020204" pitchFamily="34" charset="0"/>
              <a:ea typeface="Calibri" panose="020F0502020204030204" pitchFamily="34" charset="0"/>
            </a:endParaRPr>
          </a:p>
          <a:p>
            <a:r>
              <a:rPr lang="nl-NL" dirty="0"/>
              <a:t>Uitleg tweede huiswerkopdracht. De </a:t>
            </a:r>
            <a:r>
              <a:rPr lang="nl-NL" sz="1200" kern="1200" dirty="0">
                <a:solidFill>
                  <a:schemeClr val="tx1"/>
                </a:solidFill>
                <a:effectLst/>
                <a:latin typeface="+mn-lt"/>
                <a:ea typeface="+mn-ea"/>
                <a:cs typeface="+mn-cs"/>
              </a:rPr>
              <a:t>huiswerkopdracht is een ontwerpopdracht, waarbij studenten in groepen als </a:t>
            </a:r>
            <a:r>
              <a:rPr lang="nl-NL" sz="1200" i="1" kern="1200" dirty="0">
                <a:solidFill>
                  <a:schemeClr val="tx1"/>
                </a:solidFill>
                <a:effectLst/>
                <a:latin typeface="+mn-lt"/>
                <a:ea typeface="+mn-ea"/>
                <a:cs typeface="+mn-cs"/>
              </a:rPr>
              <a:t>influencers</a:t>
            </a:r>
            <a:r>
              <a:rPr lang="nl-NL" sz="1200" kern="1200" dirty="0">
                <a:solidFill>
                  <a:schemeClr val="tx1"/>
                </a:solidFill>
                <a:effectLst/>
                <a:latin typeface="+mn-lt"/>
                <a:ea typeface="+mn-ea"/>
                <a:cs typeface="+mn-cs"/>
              </a:rPr>
              <a:t> online een depolariserende interventie ontwikkelen en uitvoeren. De interventie wordt in de 3</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en laatste les gepresenteerd en besproken.</a:t>
            </a:r>
            <a:endParaRPr lang="nl-NL" dirty="0"/>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20</a:t>
            </a:fld>
            <a:endParaRPr lang="nl-NL"/>
          </a:p>
        </p:txBody>
      </p:sp>
    </p:spTree>
    <p:extLst>
      <p:ext uri="{BB962C8B-B14F-4D97-AF65-F5344CB8AC3E}">
        <p14:creationId xmlns:p14="http://schemas.microsoft.com/office/powerpoint/2010/main" val="462140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00-10 Check-in en reactie huiswerkopdracht</a:t>
            </a:r>
          </a:p>
          <a:p>
            <a:endParaRPr lang="nl-NL" b="1" dirty="0"/>
          </a:p>
          <a:p>
            <a:r>
              <a:rPr lang="nl-NL" b="0" dirty="0"/>
              <a:t>Programma</a:t>
            </a:r>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3</a:t>
            </a:fld>
            <a:endParaRPr lang="nl-NL"/>
          </a:p>
        </p:txBody>
      </p:sp>
    </p:spTree>
    <p:extLst>
      <p:ext uri="{BB962C8B-B14F-4D97-AF65-F5344CB8AC3E}">
        <p14:creationId xmlns:p14="http://schemas.microsoft.com/office/powerpoint/2010/main" val="1744123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8A648-17F0-B960-0932-56274D1FDC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E030B7-6FFD-4C67-650A-C003CB21FD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519A54F-B3EF-616E-06B1-C5294B6111B7}"/>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80-90 Afsluiting, depolariseren en huiswerkopdracht</a:t>
            </a:r>
            <a:r>
              <a:rPr lang="nl-NL" sz="1800" b="1" u="none" dirty="0">
                <a:solidFill>
                  <a:srgbClr val="0563C1"/>
                </a:solidFill>
                <a:effectLst/>
                <a:latin typeface="Arial" panose="020B0604020202020204" pitchFamily="34" charset="0"/>
                <a:ea typeface="Calibri" panose="020F0502020204030204" pitchFamily="34" charset="0"/>
              </a:rPr>
              <a:t>:</a:t>
            </a:r>
          </a:p>
          <a:p>
            <a:endParaRPr lang="nl-NL" sz="1800" b="1" u="none" dirty="0">
              <a:solidFill>
                <a:srgbClr val="0563C1"/>
              </a:solidFill>
              <a:effectLst/>
              <a:latin typeface="Arial" panose="020B0604020202020204" pitchFamily="34" charset="0"/>
              <a:ea typeface="Calibri" panose="020F0502020204030204" pitchFamily="34" charset="0"/>
            </a:endParaRPr>
          </a:p>
          <a:p>
            <a:r>
              <a:rPr lang="nl-NL" dirty="0"/>
              <a:t>Uitleg tweede huiswerkopdracht. De </a:t>
            </a:r>
            <a:r>
              <a:rPr lang="nl-NL" sz="1200" kern="1200" dirty="0">
                <a:solidFill>
                  <a:schemeClr val="tx1"/>
                </a:solidFill>
                <a:effectLst/>
                <a:latin typeface="+mn-lt"/>
                <a:ea typeface="+mn-ea"/>
                <a:cs typeface="+mn-cs"/>
              </a:rPr>
              <a:t>huiswerkopdracht is een ontwerpopdracht, waarbij studenten in groepen als </a:t>
            </a:r>
            <a:r>
              <a:rPr lang="nl-NL" sz="1200" i="1" kern="1200" dirty="0">
                <a:solidFill>
                  <a:schemeClr val="tx1"/>
                </a:solidFill>
                <a:effectLst/>
                <a:latin typeface="+mn-lt"/>
                <a:ea typeface="+mn-ea"/>
                <a:cs typeface="+mn-cs"/>
              </a:rPr>
              <a:t>influencers</a:t>
            </a:r>
            <a:r>
              <a:rPr lang="nl-NL" sz="1200" kern="1200" dirty="0">
                <a:solidFill>
                  <a:schemeClr val="tx1"/>
                </a:solidFill>
                <a:effectLst/>
                <a:latin typeface="+mn-lt"/>
                <a:ea typeface="+mn-ea"/>
                <a:cs typeface="+mn-cs"/>
              </a:rPr>
              <a:t> online een depolariserende interventie ontwikkelen en uitvoeren. De interventie wordt in de 3</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en laatste les gepresenteerd en besproken.</a:t>
            </a:r>
            <a:endParaRPr lang="nl-NL" dirty="0"/>
          </a:p>
          <a:p>
            <a:endParaRPr lang="nl-NL" dirty="0"/>
          </a:p>
        </p:txBody>
      </p:sp>
      <p:sp>
        <p:nvSpPr>
          <p:cNvPr id="4" name="Tijdelijke aanduiding voor dianummer 3">
            <a:extLst>
              <a:ext uri="{FF2B5EF4-FFF2-40B4-BE49-F238E27FC236}">
                <a16:creationId xmlns:a16="http://schemas.microsoft.com/office/drawing/2014/main" id="{BA87CA37-578C-1061-3527-E95458DEB731}"/>
              </a:ext>
            </a:extLst>
          </p:cNvPr>
          <p:cNvSpPr>
            <a:spLocks noGrp="1"/>
          </p:cNvSpPr>
          <p:nvPr>
            <p:ph type="sldNum" sz="quarter" idx="5"/>
          </p:nvPr>
        </p:nvSpPr>
        <p:spPr/>
        <p:txBody>
          <a:bodyPr/>
          <a:lstStyle/>
          <a:p>
            <a:fld id="{D42DF4A1-6D29-43EB-A233-B5D8DD01414B}" type="slidenum">
              <a:rPr lang="nl-NL" smtClean="0"/>
              <a:t>21</a:t>
            </a:fld>
            <a:endParaRPr lang="nl-NL"/>
          </a:p>
        </p:txBody>
      </p:sp>
    </p:spTree>
    <p:extLst>
      <p:ext uri="{BB962C8B-B14F-4D97-AF65-F5344CB8AC3E}">
        <p14:creationId xmlns:p14="http://schemas.microsoft.com/office/powerpoint/2010/main" val="3806549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DCD07-9657-7BEF-DB44-4C235BF8BF3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968E1A-A8CA-2FC6-AA80-CB6F329FDE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94E128-30B0-F97B-B94A-1E5D92BF3D4A}"/>
              </a:ext>
            </a:extLst>
          </p:cNvPr>
          <p:cNvSpPr>
            <a:spLocks noGrp="1"/>
          </p:cNvSpPr>
          <p:nvPr>
            <p:ph type="body" idx="1"/>
          </p:nvPr>
        </p:nvSpPr>
        <p:spPr/>
        <p:txBody>
          <a:bodyPr/>
          <a:lstStyle/>
          <a:p>
            <a:r>
              <a:rPr lang="nl-NL" sz="1200" b="1" kern="1200" dirty="0">
                <a:solidFill>
                  <a:schemeClr val="tx1"/>
                </a:solidFill>
                <a:effectLst/>
                <a:latin typeface="+mn-lt"/>
                <a:ea typeface="+mn-ea"/>
                <a:cs typeface="+mn-cs"/>
              </a:rPr>
              <a:t>80-90 Afsluiting, depolariseren en huiswerkopdracht</a:t>
            </a:r>
            <a:r>
              <a:rPr lang="nl-NL" sz="1800" b="1" u="none" dirty="0">
                <a:solidFill>
                  <a:srgbClr val="0563C1"/>
                </a:solidFill>
                <a:effectLst/>
                <a:latin typeface="Arial" panose="020B0604020202020204" pitchFamily="34" charset="0"/>
                <a:ea typeface="Calibri" panose="020F0502020204030204" pitchFamily="34" charset="0"/>
              </a:rPr>
              <a:t>:</a:t>
            </a:r>
          </a:p>
          <a:p>
            <a:endParaRPr lang="nl-NL" sz="1800" b="1" u="none" dirty="0">
              <a:solidFill>
                <a:srgbClr val="0563C1"/>
              </a:solidFill>
              <a:effectLst/>
              <a:latin typeface="Arial" panose="020B0604020202020204" pitchFamily="34" charset="0"/>
              <a:ea typeface="Calibri" panose="020F0502020204030204" pitchFamily="34" charset="0"/>
            </a:endParaRPr>
          </a:p>
          <a:p>
            <a:r>
              <a:rPr lang="nl-NL" dirty="0"/>
              <a:t>Uitleg tweede huiswerkopdracht. De </a:t>
            </a:r>
            <a:r>
              <a:rPr lang="nl-NL" sz="1200" kern="1200" dirty="0">
                <a:solidFill>
                  <a:schemeClr val="tx1"/>
                </a:solidFill>
                <a:effectLst/>
                <a:latin typeface="+mn-lt"/>
                <a:ea typeface="+mn-ea"/>
                <a:cs typeface="+mn-cs"/>
              </a:rPr>
              <a:t>huiswerkopdracht is een ontwerpopdracht, waarbij studenten in groepen als </a:t>
            </a:r>
            <a:r>
              <a:rPr lang="nl-NL" sz="1200" i="1" kern="1200" dirty="0">
                <a:solidFill>
                  <a:schemeClr val="tx1"/>
                </a:solidFill>
                <a:effectLst/>
                <a:latin typeface="+mn-lt"/>
                <a:ea typeface="+mn-ea"/>
                <a:cs typeface="+mn-cs"/>
              </a:rPr>
              <a:t>influencers</a:t>
            </a:r>
            <a:r>
              <a:rPr lang="nl-NL" sz="1200" kern="1200" dirty="0">
                <a:solidFill>
                  <a:schemeClr val="tx1"/>
                </a:solidFill>
                <a:effectLst/>
                <a:latin typeface="+mn-lt"/>
                <a:ea typeface="+mn-ea"/>
                <a:cs typeface="+mn-cs"/>
              </a:rPr>
              <a:t> online een depolariserende interventie ontwikkelen en uitvoeren. De interventie wordt in de 3</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en laatste les gepresenteerd en besproken.</a:t>
            </a:r>
            <a:endParaRPr lang="nl-NL" dirty="0"/>
          </a:p>
          <a:p>
            <a:endParaRPr lang="nl-NL" dirty="0"/>
          </a:p>
        </p:txBody>
      </p:sp>
      <p:sp>
        <p:nvSpPr>
          <p:cNvPr id="4" name="Tijdelijke aanduiding voor dianummer 3">
            <a:extLst>
              <a:ext uri="{FF2B5EF4-FFF2-40B4-BE49-F238E27FC236}">
                <a16:creationId xmlns:a16="http://schemas.microsoft.com/office/drawing/2014/main" id="{1001F519-6BD7-6CC4-0E8B-0015426EB2CE}"/>
              </a:ext>
            </a:extLst>
          </p:cNvPr>
          <p:cNvSpPr>
            <a:spLocks noGrp="1"/>
          </p:cNvSpPr>
          <p:nvPr>
            <p:ph type="sldNum" sz="quarter" idx="5"/>
          </p:nvPr>
        </p:nvSpPr>
        <p:spPr/>
        <p:txBody>
          <a:bodyPr/>
          <a:lstStyle/>
          <a:p>
            <a:fld id="{D42DF4A1-6D29-43EB-A233-B5D8DD01414B}" type="slidenum">
              <a:rPr lang="nl-NL" smtClean="0"/>
              <a:t>22</a:t>
            </a:fld>
            <a:endParaRPr lang="nl-NL"/>
          </a:p>
        </p:txBody>
      </p:sp>
    </p:spTree>
    <p:extLst>
      <p:ext uri="{BB962C8B-B14F-4D97-AF65-F5344CB8AC3E}">
        <p14:creationId xmlns:p14="http://schemas.microsoft.com/office/powerpoint/2010/main" val="1233365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80-90 Afsluiting en huiswerkopdracht</a:t>
            </a:r>
            <a:r>
              <a:rPr lang="nl-NL" sz="1800" b="1" u="none" dirty="0">
                <a:solidFill>
                  <a:srgbClr val="0563C1"/>
                </a:solidFill>
                <a:effectLst/>
                <a:latin typeface="Arial" panose="020B0604020202020204" pitchFamily="34" charset="0"/>
                <a:ea typeface="Calibri" panose="020F0502020204030204" pitchFamily="34" charset="0"/>
              </a:rPr>
              <a:t>:</a:t>
            </a:r>
          </a:p>
          <a:p>
            <a:endParaRPr lang="nl-NL" sz="1800" b="1" u="none" dirty="0">
              <a:solidFill>
                <a:srgbClr val="0563C1"/>
              </a:solidFill>
              <a:effectLst/>
              <a:latin typeface="Arial" panose="020B0604020202020204" pitchFamily="34" charset="0"/>
              <a:ea typeface="Calibri" panose="020F0502020204030204" pitchFamily="34" charset="0"/>
            </a:endParaRPr>
          </a:p>
          <a:p>
            <a:r>
              <a:rPr lang="nl-NL" dirty="0"/>
              <a:t>Afsluiting en benadrukken van afronden </a:t>
            </a:r>
            <a:r>
              <a:rPr lang="nl-NL"/>
              <a:t>interventie vóór de volgende les</a:t>
            </a: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23</a:t>
            </a:fld>
            <a:endParaRPr lang="nl-NL"/>
          </a:p>
        </p:txBody>
      </p:sp>
    </p:spTree>
    <p:extLst>
      <p:ext uri="{BB962C8B-B14F-4D97-AF65-F5344CB8AC3E}">
        <p14:creationId xmlns:p14="http://schemas.microsoft.com/office/powerpoint/2010/main" val="3142896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00-10 Check-in en reactie huiswerkopdracht</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Klassikaal de eerste ervaringen en reacties bespreken</a:t>
            </a:r>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4</a:t>
            </a:fld>
            <a:endParaRPr lang="nl-NL"/>
          </a:p>
        </p:txBody>
      </p:sp>
    </p:spTree>
    <p:extLst>
      <p:ext uri="{BB962C8B-B14F-4D97-AF65-F5344CB8AC3E}">
        <p14:creationId xmlns:p14="http://schemas.microsoft.com/office/powerpoint/2010/main" val="386580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10-40 Terugkoppeling </a:t>
            </a:r>
            <a:r>
              <a:rPr lang="nl-NL" sz="1200" b="1" kern="1200" dirty="0" err="1">
                <a:solidFill>
                  <a:schemeClr val="tx1"/>
                </a:solidFill>
                <a:effectLst/>
                <a:latin typeface="+mn-lt"/>
                <a:ea typeface="+mn-ea"/>
                <a:cs typeface="+mn-cs"/>
              </a:rPr>
              <a:t>rabbit</a:t>
            </a:r>
            <a:r>
              <a:rPr lang="nl-NL" sz="1200" b="1" kern="1200" dirty="0">
                <a:solidFill>
                  <a:schemeClr val="tx1"/>
                </a:solidFill>
                <a:effectLst/>
                <a:latin typeface="+mn-lt"/>
                <a:ea typeface="+mn-ea"/>
                <a:cs typeface="+mn-cs"/>
              </a:rPr>
              <a:t> holes:</a:t>
            </a:r>
          </a:p>
          <a:p>
            <a:endParaRPr lang="nl-NL" sz="1200" b="1"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Studenten pitchen aan elkaar en bespreken vervolgens gezamenlijk drie vragen.</a:t>
            </a:r>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5</a:t>
            </a:fld>
            <a:endParaRPr lang="nl-NL"/>
          </a:p>
        </p:txBody>
      </p:sp>
    </p:spTree>
    <p:extLst>
      <p:ext uri="{BB962C8B-B14F-4D97-AF65-F5344CB8AC3E}">
        <p14:creationId xmlns:p14="http://schemas.microsoft.com/office/powerpoint/2010/main" val="119026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10-40 Terugkoppeling </a:t>
            </a:r>
            <a:r>
              <a:rPr lang="nl-NL" sz="1200" b="1" kern="1200" dirty="0" err="1">
                <a:solidFill>
                  <a:schemeClr val="tx1"/>
                </a:solidFill>
                <a:effectLst/>
                <a:latin typeface="+mn-lt"/>
                <a:ea typeface="+mn-ea"/>
                <a:cs typeface="+mn-cs"/>
              </a:rPr>
              <a:t>rabbit</a:t>
            </a:r>
            <a:r>
              <a:rPr lang="nl-NL" sz="1200" b="1" kern="1200" dirty="0">
                <a:solidFill>
                  <a:schemeClr val="tx1"/>
                </a:solidFill>
                <a:effectLst/>
                <a:latin typeface="+mn-lt"/>
                <a:ea typeface="+mn-ea"/>
                <a:cs typeface="+mn-cs"/>
              </a:rPr>
              <a:t> holes:</a:t>
            </a:r>
          </a:p>
          <a:p>
            <a:endParaRPr lang="nl-NL" dirty="0"/>
          </a:p>
          <a:p>
            <a:r>
              <a:rPr lang="nl-NL" dirty="0"/>
              <a:t>Klassikale bespreking</a:t>
            </a:r>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6</a:t>
            </a:fld>
            <a:endParaRPr lang="nl-NL"/>
          </a:p>
        </p:txBody>
      </p:sp>
    </p:spTree>
    <p:extLst>
      <p:ext uri="{BB962C8B-B14F-4D97-AF65-F5344CB8AC3E}">
        <p14:creationId xmlns:p14="http://schemas.microsoft.com/office/powerpoint/2010/main" val="2358438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50-60 Klassikaal gesprek over polarisatie en </a:t>
            </a:r>
            <a:r>
              <a:rPr lang="nl-NL" sz="1200" b="1" kern="1200" dirty="0" err="1">
                <a:solidFill>
                  <a:schemeClr val="tx1"/>
                </a:solidFill>
                <a:effectLst/>
                <a:latin typeface="+mn-lt"/>
                <a:ea typeface="+mn-ea"/>
                <a:cs typeface="+mn-cs"/>
              </a:rPr>
              <a:t>rabbit</a:t>
            </a:r>
            <a:r>
              <a:rPr lang="nl-NL" sz="1200" b="1" kern="1200" dirty="0">
                <a:solidFill>
                  <a:schemeClr val="tx1"/>
                </a:solidFill>
                <a:effectLst/>
                <a:latin typeface="+mn-lt"/>
                <a:ea typeface="+mn-ea"/>
                <a:cs typeface="+mn-cs"/>
              </a:rPr>
              <a:t> holes.</a:t>
            </a:r>
          </a:p>
          <a:p>
            <a:endParaRPr lang="nl-NL" b="1" dirty="0"/>
          </a:p>
          <a:p>
            <a:r>
              <a:rPr lang="nl-NL" b="0" dirty="0"/>
              <a:t>Focus op koppeling van empirie en theorie</a:t>
            </a:r>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7</a:t>
            </a:fld>
            <a:endParaRPr lang="nl-NL"/>
          </a:p>
        </p:txBody>
      </p:sp>
    </p:spTree>
    <p:extLst>
      <p:ext uri="{BB962C8B-B14F-4D97-AF65-F5344CB8AC3E}">
        <p14:creationId xmlns:p14="http://schemas.microsoft.com/office/powerpoint/2010/main" val="3373003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50-60 Klassikaal gesprek over polarisatie en </a:t>
            </a:r>
            <a:r>
              <a:rPr lang="nl-NL" sz="1200" b="1" kern="1200" dirty="0" err="1">
                <a:solidFill>
                  <a:schemeClr val="tx1"/>
                </a:solidFill>
                <a:effectLst/>
                <a:latin typeface="+mn-lt"/>
                <a:ea typeface="+mn-ea"/>
                <a:cs typeface="+mn-cs"/>
              </a:rPr>
              <a:t>rabbit</a:t>
            </a:r>
            <a:r>
              <a:rPr lang="nl-NL" sz="1200" b="1" kern="1200" dirty="0">
                <a:solidFill>
                  <a:schemeClr val="tx1"/>
                </a:solidFill>
                <a:effectLst/>
                <a:latin typeface="+mn-lt"/>
                <a:ea typeface="+mn-ea"/>
                <a:cs typeface="+mn-cs"/>
              </a:rPr>
              <a:t> holes.</a:t>
            </a:r>
          </a:p>
          <a:p>
            <a:endParaRPr lang="nl-NL" b="1" dirty="0"/>
          </a:p>
          <a:p>
            <a:r>
              <a:rPr lang="nl-NL" b="0" dirty="0"/>
              <a:t>Focus op koppeling van empirie en theorie</a:t>
            </a:r>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8</a:t>
            </a:fld>
            <a:endParaRPr lang="nl-NL"/>
          </a:p>
        </p:txBody>
      </p:sp>
    </p:spTree>
    <p:extLst>
      <p:ext uri="{BB962C8B-B14F-4D97-AF65-F5344CB8AC3E}">
        <p14:creationId xmlns:p14="http://schemas.microsoft.com/office/powerpoint/2010/main" val="399594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Definitie van sociaal werk</a:t>
            </a:r>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9</a:t>
            </a:fld>
            <a:endParaRPr lang="nl-NL"/>
          </a:p>
        </p:txBody>
      </p:sp>
    </p:spTree>
    <p:extLst>
      <p:ext uri="{BB962C8B-B14F-4D97-AF65-F5344CB8AC3E}">
        <p14:creationId xmlns:p14="http://schemas.microsoft.com/office/powerpoint/2010/main" val="366125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60-80 Bespreken rol van sociale media en sociaal werk:</a:t>
            </a:r>
          </a:p>
          <a:p>
            <a:endParaRPr lang="nl-NL" sz="1200" b="1"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Bespreken van de ethische kant van </a:t>
            </a:r>
            <a:r>
              <a:rPr lang="nl-NL" sz="1200" b="0" kern="1200" dirty="0" err="1">
                <a:solidFill>
                  <a:schemeClr val="tx1"/>
                </a:solidFill>
                <a:effectLst/>
                <a:latin typeface="+mn-lt"/>
                <a:ea typeface="+mn-ea"/>
                <a:cs typeface="+mn-cs"/>
              </a:rPr>
              <a:t>rabbit</a:t>
            </a:r>
            <a:r>
              <a:rPr lang="nl-NL" sz="1200" b="0" kern="1200" dirty="0">
                <a:solidFill>
                  <a:schemeClr val="tx1"/>
                </a:solidFill>
                <a:effectLst/>
                <a:latin typeface="+mn-lt"/>
                <a:ea typeface="+mn-ea"/>
                <a:cs typeface="+mn-cs"/>
              </a:rPr>
              <a:t> holes binnen sociaal werk</a:t>
            </a:r>
          </a:p>
          <a:p>
            <a:endParaRPr lang="nl-NL" dirty="0"/>
          </a:p>
        </p:txBody>
      </p:sp>
      <p:sp>
        <p:nvSpPr>
          <p:cNvPr id="4" name="Tijdelijke aanduiding voor dianummer 3"/>
          <p:cNvSpPr>
            <a:spLocks noGrp="1"/>
          </p:cNvSpPr>
          <p:nvPr>
            <p:ph type="sldNum" sz="quarter" idx="5"/>
          </p:nvPr>
        </p:nvSpPr>
        <p:spPr/>
        <p:txBody>
          <a:bodyPr/>
          <a:lstStyle/>
          <a:p>
            <a:fld id="{D42DF4A1-6D29-43EB-A233-B5D8DD01414B}" type="slidenum">
              <a:rPr lang="nl-NL" smtClean="0"/>
              <a:t>10</a:t>
            </a:fld>
            <a:endParaRPr lang="nl-NL"/>
          </a:p>
        </p:txBody>
      </p:sp>
    </p:spTree>
    <p:extLst>
      <p:ext uri="{BB962C8B-B14F-4D97-AF65-F5344CB8AC3E}">
        <p14:creationId xmlns:p14="http://schemas.microsoft.com/office/powerpoint/2010/main" val="159751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7270B-743A-4392-A4B3-3924A970F15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6606A73-BD7F-441B-A7EA-9794CFDBA3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55B5C3E-60F2-4920-B4C3-124010384232}"/>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5" name="Tijdelijke aanduiding voor voettekst 4">
            <a:extLst>
              <a:ext uri="{FF2B5EF4-FFF2-40B4-BE49-F238E27FC236}">
                <a16:creationId xmlns:a16="http://schemas.microsoft.com/office/drawing/2014/main" id="{05F39992-64B5-4415-AA88-2FE656E17BD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E87225-0E11-4D56-9E7F-37FADA3B3087}"/>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91164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4BD35F-4776-4758-8F8C-F8EDBBC0DC5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08C5939-931C-4A82-9297-2F9C07EE202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3A767BB-7D17-445A-B830-98382610F65C}"/>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5" name="Tijdelijke aanduiding voor voettekst 4">
            <a:extLst>
              <a:ext uri="{FF2B5EF4-FFF2-40B4-BE49-F238E27FC236}">
                <a16:creationId xmlns:a16="http://schemas.microsoft.com/office/drawing/2014/main" id="{3C55C8EA-A7A8-41DA-8C56-B7380A83C50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5EE1CCF-FABC-466C-96B0-6C98FE9E7210}"/>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421778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6D6B21B-84CD-42F0-A9A4-E00580B3CB4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09ACC91-0CA2-4161-AD61-9A85478D751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345AA3F-9161-4127-906D-1C281DB34616}"/>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5" name="Tijdelijke aanduiding voor voettekst 4">
            <a:extLst>
              <a:ext uri="{FF2B5EF4-FFF2-40B4-BE49-F238E27FC236}">
                <a16:creationId xmlns:a16="http://schemas.microsoft.com/office/drawing/2014/main" id="{0C114E54-F295-4F1A-A804-6491664CCA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940A543-360E-4C5A-8229-826FEE723C08}"/>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203369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497E72-4A63-4057-AA08-659E214696A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0FBB344-B52E-4398-ABCE-093F2DACA69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C17582D-B0DA-4FD5-A4C2-6860759271F0}"/>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5" name="Tijdelijke aanduiding voor voettekst 4">
            <a:extLst>
              <a:ext uri="{FF2B5EF4-FFF2-40B4-BE49-F238E27FC236}">
                <a16:creationId xmlns:a16="http://schemas.microsoft.com/office/drawing/2014/main" id="{EB0DC376-B7F0-4C89-863F-B4EFB8371A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1747B5-45C2-4D14-BE80-76CAE581D22D}"/>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32905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BE2B6-D0DF-4E4F-8C75-9383166D75D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CA766F5-5359-41EC-9AD2-16C04857DA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6B27DDB-D9B5-4D14-A0D9-61CC921ED29D}"/>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5" name="Tijdelijke aanduiding voor voettekst 4">
            <a:extLst>
              <a:ext uri="{FF2B5EF4-FFF2-40B4-BE49-F238E27FC236}">
                <a16:creationId xmlns:a16="http://schemas.microsoft.com/office/drawing/2014/main" id="{464C10F0-EC43-4A26-B572-800B812339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452EE1-0B1D-4705-9CED-52795066382E}"/>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3874557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70E1D-B17C-4AC9-836B-857976807E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DD211E1-E612-4A21-A439-8B5E5DA7A6C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5FBE4EBE-1793-4BFA-A8F1-CA195C2CDEA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8DDCAAC-23DE-40AC-8F73-9E42C9F0D0CF}"/>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6" name="Tijdelijke aanduiding voor voettekst 5">
            <a:extLst>
              <a:ext uri="{FF2B5EF4-FFF2-40B4-BE49-F238E27FC236}">
                <a16:creationId xmlns:a16="http://schemas.microsoft.com/office/drawing/2014/main" id="{DCC88586-43B3-4DFC-87B1-B58D3560F49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ABBB43-F04D-4B41-BAEF-39489386C357}"/>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2018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37230-F4AF-4785-94B1-FFD477A1E0A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99E64C8-CC63-4364-80F5-729E0674FF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53D5C77-D24E-43BB-9732-CE4137EDA3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9C63EE8-3202-4755-9647-FA8504C57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3EEBABC-9C97-4D14-988F-66767851923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585AA9F-73A3-46D3-88EA-10FE4B6E67BF}"/>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8" name="Tijdelijke aanduiding voor voettekst 7">
            <a:extLst>
              <a:ext uri="{FF2B5EF4-FFF2-40B4-BE49-F238E27FC236}">
                <a16:creationId xmlns:a16="http://schemas.microsoft.com/office/drawing/2014/main" id="{C400321B-03B5-492A-826D-D424FF4F072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9F2EBA6-8CB3-4CD0-88E2-6DA07EE7B833}"/>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514260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FFB3A-4502-4D80-B395-BCFA4413330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B91D6AC-BC3A-4340-A38C-1DC9B718BA8F}"/>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4" name="Tijdelijke aanduiding voor voettekst 3">
            <a:extLst>
              <a:ext uri="{FF2B5EF4-FFF2-40B4-BE49-F238E27FC236}">
                <a16:creationId xmlns:a16="http://schemas.microsoft.com/office/drawing/2014/main" id="{EE6CC05F-1FBC-4970-8167-3985913F190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2A4AB1A-E251-455F-AC10-4474B4336CAA}"/>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2273624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AA905C2-ED4F-4735-A59C-A4620F4593EC}"/>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3" name="Tijdelijke aanduiding voor voettekst 2">
            <a:extLst>
              <a:ext uri="{FF2B5EF4-FFF2-40B4-BE49-F238E27FC236}">
                <a16:creationId xmlns:a16="http://schemas.microsoft.com/office/drawing/2014/main" id="{AD7316CF-C0AB-4207-B425-76FA2E87C02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35D78C0-1FE1-455B-B311-6DECB01C1A76}"/>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262062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EC212A-07AD-451C-AE63-06353BAA8C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F22ECCA-F8BC-432E-A0E6-5911444187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01256C4-A0C3-46D8-990B-5D5F21F76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CB64138-69F5-4440-93E6-85E4DAD8DCB6}"/>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6" name="Tijdelijke aanduiding voor voettekst 5">
            <a:extLst>
              <a:ext uri="{FF2B5EF4-FFF2-40B4-BE49-F238E27FC236}">
                <a16:creationId xmlns:a16="http://schemas.microsoft.com/office/drawing/2014/main" id="{35E34D7A-8F3D-4D44-BAB1-28FF4D19A7F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8C64CD0-A71F-4018-861A-5E5E088C9314}"/>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200667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E46F1-34B7-4B85-8ED0-85BA1CEB93B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39D2B0D-5BF1-4C60-A5C0-6403CEA0E0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F26A0CF-C71E-407C-8B7F-8CF6188453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BC0EA82-3750-47D1-8DD1-01B18EF5106A}"/>
              </a:ext>
            </a:extLst>
          </p:cNvPr>
          <p:cNvSpPr>
            <a:spLocks noGrp="1"/>
          </p:cNvSpPr>
          <p:nvPr>
            <p:ph type="dt" sz="half" idx="10"/>
          </p:nvPr>
        </p:nvSpPr>
        <p:spPr/>
        <p:txBody>
          <a:bodyPr/>
          <a:lstStyle/>
          <a:p>
            <a:fld id="{87A1CB48-A27A-4033-A52E-3CA032B8DB04}" type="datetimeFigureOut">
              <a:rPr lang="nl-NL" smtClean="0"/>
              <a:t>22-5-2026</a:t>
            </a:fld>
            <a:endParaRPr lang="nl-NL"/>
          </a:p>
        </p:txBody>
      </p:sp>
      <p:sp>
        <p:nvSpPr>
          <p:cNvPr id="6" name="Tijdelijke aanduiding voor voettekst 5">
            <a:extLst>
              <a:ext uri="{FF2B5EF4-FFF2-40B4-BE49-F238E27FC236}">
                <a16:creationId xmlns:a16="http://schemas.microsoft.com/office/drawing/2014/main" id="{CC53AE6D-9ADC-43FF-8332-C60BFA2900F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6BDC884-6499-45B0-A8F2-E4FD64EBD6A4}"/>
              </a:ext>
            </a:extLst>
          </p:cNvPr>
          <p:cNvSpPr>
            <a:spLocks noGrp="1"/>
          </p:cNvSpPr>
          <p:nvPr>
            <p:ph type="sldNum" sz="quarter" idx="12"/>
          </p:nvPr>
        </p:nvSpPr>
        <p:spPr/>
        <p:txBody>
          <a:bodyPr/>
          <a:lstStyle/>
          <a:p>
            <a:fld id="{56922A83-979A-4BA2-90B5-F0E518E691AF}" type="slidenum">
              <a:rPr lang="nl-NL" smtClean="0"/>
              <a:t>‹nr.›</a:t>
            </a:fld>
            <a:endParaRPr lang="nl-NL"/>
          </a:p>
        </p:txBody>
      </p:sp>
    </p:spTree>
    <p:extLst>
      <p:ext uri="{BB962C8B-B14F-4D97-AF65-F5344CB8AC3E}">
        <p14:creationId xmlns:p14="http://schemas.microsoft.com/office/powerpoint/2010/main" val="344224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E3E2785-C07F-4100-BDBB-1389596E1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E1D55E1-8A5C-494A-9B3F-0CE9E53EFF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65FA2CC-E9F9-4D1A-B611-35CBAB816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1CB48-A27A-4033-A52E-3CA032B8DB04}" type="datetimeFigureOut">
              <a:rPr lang="nl-NL" smtClean="0"/>
              <a:t>22-5-2026</a:t>
            </a:fld>
            <a:endParaRPr lang="nl-NL"/>
          </a:p>
        </p:txBody>
      </p:sp>
      <p:sp>
        <p:nvSpPr>
          <p:cNvPr id="5" name="Tijdelijke aanduiding voor voettekst 4">
            <a:extLst>
              <a:ext uri="{FF2B5EF4-FFF2-40B4-BE49-F238E27FC236}">
                <a16:creationId xmlns:a16="http://schemas.microsoft.com/office/drawing/2014/main" id="{C4CEE3A1-4DF6-48A6-BA48-D0E42B36C0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0088612-24E9-4C25-B4A3-63C1084411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22A83-979A-4BA2-90B5-F0E518E691AF}" type="slidenum">
              <a:rPr lang="nl-NL" smtClean="0"/>
              <a:t>‹nr.›</a:t>
            </a:fld>
            <a:endParaRPr lang="nl-NL"/>
          </a:p>
        </p:txBody>
      </p:sp>
    </p:spTree>
    <p:extLst>
      <p:ext uri="{BB962C8B-B14F-4D97-AF65-F5344CB8AC3E}">
        <p14:creationId xmlns:p14="http://schemas.microsoft.com/office/powerpoint/2010/main" val="689639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jpg"/><Relationship Id="rId4" Type="http://schemas.openxmlformats.org/officeDocument/2006/relationships/hyperlink" Target="https://www.kis.nl/sites/default/files/2022-06/praktijkvoorbeelden-van-polarisatie-naar-verbinding.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tekst, kleding, person, overdekt&#10;&#10;Door AI gegenereerde inhoud is mogelijk onjuist.">
            <a:extLst>
              <a:ext uri="{FF2B5EF4-FFF2-40B4-BE49-F238E27FC236}">
                <a16:creationId xmlns:a16="http://schemas.microsoft.com/office/drawing/2014/main" id="{D845B5D7-C0CF-5972-D762-DC57EE4E2196}"/>
              </a:ext>
            </a:extLst>
          </p:cNvPr>
          <p:cNvPicPr>
            <a:picLocks noChangeAspect="1"/>
          </p:cNvPicPr>
          <p:nvPr/>
        </p:nvPicPr>
        <p:blipFill>
          <a:blip r:embed="rId2">
            <a:extLst>
              <a:ext uri="{28A0092B-C50C-407E-A947-70E740481C1C}">
                <a14:useLocalDpi xmlns:a14="http://schemas.microsoft.com/office/drawing/2010/main" val="0"/>
              </a:ext>
            </a:extLst>
          </a:blip>
          <a:srcRect t="8250" b="23836"/>
          <a:stretch>
            <a:fillRect/>
          </a:stretch>
        </p:blipFill>
        <p:spPr>
          <a:xfrm>
            <a:off x="0" y="1031582"/>
            <a:ext cx="12192000" cy="5520047"/>
          </a:xfrm>
          <a:prstGeom prst="rect">
            <a:avLst/>
          </a:prstGeom>
        </p:spPr>
      </p:pic>
      <p:sp>
        <p:nvSpPr>
          <p:cNvPr id="12" name="Rechthoek 11">
            <a:extLst>
              <a:ext uri="{FF2B5EF4-FFF2-40B4-BE49-F238E27FC236}">
                <a16:creationId xmlns:a16="http://schemas.microsoft.com/office/drawing/2014/main" id="{8D09132B-37B0-0B26-8E7C-19F48F342C35}"/>
              </a:ext>
            </a:extLst>
          </p:cNvPr>
          <p:cNvSpPr/>
          <p:nvPr/>
        </p:nvSpPr>
        <p:spPr>
          <a:xfrm>
            <a:off x="0" y="1031582"/>
            <a:ext cx="12192000" cy="5520047"/>
          </a:xfrm>
          <a:prstGeom prst="rect">
            <a:avLst/>
          </a:prstGeom>
          <a:solidFill>
            <a:srgbClr val="00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1A597BF7-59DA-4637-8A05-3C0A4FD2F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2" name="Tekstvak 1">
            <a:extLst>
              <a:ext uri="{FF2B5EF4-FFF2-40B4-BE49-F238E27FC236}">
                <a16:creationId xmlns:a16="http://schemas.microsoft.com/office/drawing/2014/main" id="{72AFD0DF-F54C-4B92-AF52-F243979D0494}"/>
              </a:ext>
            </a:extLst>
          </p:cNvPr>
          <p:cNvSpPr txBox="1"/>
          <p:nvPr/>
        </p:nvSpPr>
        <p:spPr>
          <a:xfrm>
            <a:off x="3165712" y="1484033"/>
            <a:ext cx="5860577" cy="954107"/>
          </a:xfrm>
          <a:prstGeom prst="rect">
            <a:avLst/>
          </a:prstGeom>
          <a:solidFill>
            <a:schemeClr val="bg1"/>
          </a:solidFill>
        </p:spPr>
        <p:txBody>
          <a:bodyPr wrap="square" rtlCol="0">
            <a:spAutoFit/>
          </a:bodyPr>
          <a:lstStyle/>
          <a:p>
            <a:pPr algn="ctr"/>
            <a:r>
              <a:rPr lang="nl-NL" sz="3600" b="1" dirty="0">
                <a:latin typeface="Fira Sans" panose="020B0503050000020004" pitchFamily="34" charset="0"/>
                <a:ea typeface="Open sans" panose="020B0606030504020204" pitchFamily="34" charset="0"/>
                <a:cs typeface="Open sans" panose="020B0606030504020204" pitchFamily="34" charset="0"/>
              </a:rPr>
              <a:t>Down </a:t>
            </a:r>
            <a:r>
              <a:rPr lang="nl-NL" sz="3600" b="1" dirty="0" err="1">
                <a:latin typeface="Fira Sans" panose="020B0503050000020004" pitchFamily="34" charset="0"/>
                <a:ea typeface="Open sans" panose="020B0606030504020204" pitchFamily="34" charset="0"/>
                <a:cs typeface="Open sans" panose="020B0606030504020204" pitchFamily="34" charset="0"/>
              </a:rPr>
              <a:t>the</a:t>
            </a:r>
            <a:r>
              <a:rPr lang="nl-NL" sz="3600" b="1" dirty="0">
                <a:latin typeface="Fira Sans" panose="020B0503050000020004" pitchFamily="34" charset="0"/>
                <a:ea typeface="Open sans" panose="020B0606030504020204" pitchFamily="34" charset="0"/>
                <a:cs typeface="Open sans" panose="020B0606030504020204" pitchFamily="34" charset="0"/>
              </a:rPr>
              <a:t> </a:t>
            </a:r>
            <a:r>
              <a:rPr lang="nl-NL" sz="3600" b="1" dirty="0" err="1">
                <a:latin typeface="Fira Sans" panose="020B0503050000020004" pitchFamily="34" charset="0"/>
                <a:ea typeface="Open sans" panose="020B0606030504020204" pitchFamily="34" charset="0"/>
                <a:cs typeface="Open sans" panose="020B0606030504020204" pitchFamily="34" charset="0"/>
              </a:rPr>
              <a:t>rabbit</a:t>
            </a:r>
            <a:r>
              <a:rPr lang="nl-NL" sz="3600" b="1" dirty="0">
                <a:latin typeface="Fira Sans" panose="020B0503050000020004" pitchFamily="34" charset="0"/>
                <a:ea typeface="Open sans" panose="020B0606030504020204" pitchFamily="34" charset="0"/>
                <a:cs typeface="Open sans" panose="020B0606030504020204" pitchFamily="34" charset="0"/>
              </a:rPr>
              <a:t> hole</a:t>
            </a:r>
          </a:p>
          <a:p>
            <a:pPr algn="ctr"/>
            <a:r>
              <a:rPr lang="nl-NL" sz="2000" b="1" dirty="0">
                <a:latin typeface="Fira Sans" panose="020B0503050000020004" pitchFamily="34" charset="0"/>
                <a:ea typeface="Open sans" panose="020B0606030504020204" pitchFamily="34" charset="0"/>
                <a:cs typeface="Open sans" panose="020B0606030504020204" pitchFamily="34" charset="0"/>
              </a:rPr>
              <a:t>Polarisatie en sociale media in het sociaal werk</a:t>
            </a:r>
            <a:endParaRPr lang="nl-NL" b="1" dirty="0">
              <a:latin typeface="Fira Sans" panose="020B0503050000020004" pitchFamily="34" charset="0"/>
              <a:ea typeface="Open sans" panose="020B0606030504020204" pitchFamily="34" charset="0"/>
              <a:cs typeface="Open sans" panose="020B0606030504020204" pitchFamily="34" charset="0"/>
            </a:endParaRPr>
          </a:p>
        </p:txBody>
      </p:sp>
      <p:sp>
        <p:nvSpPr>
          <p:cNvPr id="6" name="Rechthoek 5">
            <a:extLst>
              <a:ext uri="{FF2B5EF4-FFF2-40B4-BE49-F238E27FC236}">
                <a16:creationId xmlns:a16="http://schemas.microsoft.com/office/drawing/2014/main" id="{CE4AFB28-E7A8-50C2-244F-3882B6E1475B}"/>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dirty="0"/>
          </a:p>
        </p:txBody>
      </p:sp>
      <p:pic>
        <p:nvPicPr>
          <p:cNvPr id="5" name="Afbeelding 4" descr="Afbeelding met tekst, Lettertype, logo, Graphics&#10;&#10;Door AI gegenereerde inhoud is mogelijk onjuist.">
            <a:extLst>
              <a:ext uri="{FF2B5EF4-FFF2-40B4-BE49-F238E27FC236}">
                <a16:creationId xmlns:a16="http://schemas.microsoft.com/office/drawing/2014/main" id="{03D91B32-4317-8562-4C6B-EDFE06A75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
        <p:nvSpPr>
          <p:cNvPr id="9" name="Tekstvak 8">
            <a:extLst>
              <a:ext uri="{FF2B5EF4-FFF2-40B4-BE49-F238E27FC236}">
                <a16:creationId xmlns:a16="http://schemas.microsoft.com/office/drawing/2014/main" id="{5595D3B6-5977-5409-F0C6-260E28C7470F}"/>
              </a:ext>
            </a:extLst>
          </p:cNvPr>
          <p:cNvSpPr txBox="1"/>
          <p:nvPr/>
        </p:nvSpPr>
        <p:spPr>
          <a:xfrm>
            <a:off x="260612" y="5604001"/>
            <a:ext cx="6094878" cy="738664"/>
          </a:xfrm>
          <a:prstGeom prst="rect">
            <a:avLst/>
          </a:prstGeom>
          <a:noFill/>
        </p:spPr>
        <p:txBody>
          <a:bodyPr wrap="square">
            <a:spAutoFit/>
          </a:bodyPr>
          <a:lstStyle/>
          <a:p>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Stef Dingemans (Fontys)</a:t>
            </a:r>
          </a:p>
          <a:p>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Carolien Terhorst (HAN)</a:t>
            </a:r>
          </a:p>
          <a:p>
            <a:r>
              <a:rPr lang="nl-NL"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David ter Avest (Hogeschool Inholland)</a:t>
            </a:r>
          </a:p>
        </p:txBody>
      </p:sp>
      <p:sp>
        <p:nvSpPr>
          <p:cNvPr id="13" name="Tekstvak 12">
            <a:extLst>
              <a:ext uri="{FF2B5EF4-FFF2-40B4-BE49-F238E27FC236}">
                <a16:creationId xmlns:a16="http://schemas.microsoft.com/office/drawing/2014/main" id="{3C38CB37-9BCE-D00F-7693-84A298282B91}"/>
              </a:ext>
            </a:extLst>
          </p:cNvPr>
          <p:cNvSpPr txBox="1"/>
          <p:nvPr/>
        </p:nvSpPr>
        <p:spPr>
          <a:xfrm>
            <a:off x="3165712" y="2627410"/>
            <a:ext cx="5860577" cy="523220"/>
          </a:xfrm>
          <a:prstGeom prst="rect">
            <a:avLst/>
          </a:prstGeom>
          <a:solidFill>
            <a:schemeClr val="bg1"/>
          </a:solidFill>
        </p:spPr>
        <p:txBody>
          <a:bodyPr wrap="square" rtlCol="0">
            <a:spAutoFit/>
          </a:bodyPr>
          <a:lstStyle/>
          <a:p>
            <a:pPr algn="ctr"/>
            <a:r>
              <a:rPr lang="nl-NL" sz="2800" b="1" dirty="0">
                <a:latin typeface="Fira Sans" panose="020B0503050000020004" pitchFamily="34" charset="0"/>
                <a:ea typeface="Open sans" panose="020B0606030504020204" pitchFamily="34" charset="0"/>
                <a:cs typeface="Open sans" panose="020B0606030504020204" pitchFamily="34" charset="0"/>
              </a:rPr>
              <a:t>Les 2 De rol van sociaal werk</a:t>
            </a:r>
            <a:endParaRPr lang="nl-NL" sz="1400" b="1" dirty="0">
              <a:latin typeface="Fira Sans" panose="020B05030500000200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9334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98579-56E1-50F2-9889-AF5E8C232B8C}"/>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0C56C800-C464-0F54-D269-AF022CBE7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313271C8-0BDF-7A4A-6301-D2C057CBFC23}"/>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9C57D99B-ED1A-1022-2EAA-824D3A91E2B7}"/>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De </a:t>
            </a:r>
            <a:r>
              <a:rPr lang="en-US" sz="3600" b="1" dirty="0" err="1">
                <a:latin typeface="Open sans" panose="020B0606030504020204" pitchFamily="34" charset="0"/>
                <a:ea typeface="Open sans" panose="020B0606030504020204" pitchFamily="34" charset="0"/>
                <a:cs typeface="Open sans" panose="020B0606030504020204" pitchFamily="34" charset="0"/>
              </a:rPr>
              <a:t>rol</a:t>
            </a:r>
            <a:r>
              <a:rPr lang="en-US" sz="3600" b="1" dirty="0">
                <a:latin typeface="Open sans" panose="020B0606030504020204" pitchFamily="34" charset="0"/>
                <a:ea typeface="Open sans" panose="020B0606030504020204" pitchFamily="34" charset="0"/>
                <a:cs typeface="Open sans" panose="020B0606030504020204" pitchFamily="34" charset="0"/>
              </a:rPr>
              <a:t> van social </a:t>
            </a:r>
            <a:r>
              <a:rPr lang="en-US" sz="3600" b="1" dirty="0" err="1">
                <a:latin typeface="Open sans" panose="020B0606030504020204" pitchFamily="34" charset="0"/>
                <a:ea typeface="Open sans" panose="020B0606030504020204" pitchFamily="34" charset="0"/>
                <a:cs typeface="Open sans" panose="020B0606030504020204" pitchFamily="34" charset="0"/>
              </a:rPr>
              <a:t>werk</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1BB05549-E4A1-A23D-352A-ED1D25F253DA}"/>
              </a:ext>
            </a:extLst>
          </p:cNvPr>
          <p:cNvSpPr>
            <a:spLocks noGrp="1"/>
          </p:cNvSpPr>
          <p:nvPr>
            <p:ph idx="1"/>
          </p:nvPr>
        </p:nvSpPr>
        <p:spPr>
          <a:xfrm>
            <a:off x="838200" y="2091017"/>
            <a:ext cx="7672719" cy="4085945"/>
          </a:xfrm>
        </p:spPr>
        <p:txBody>
          <a:bodyPr>
            <a:normAutofit/>
          </a:bodyPr>
          <a:lstStyle/>
          <a:p>
            <a:pPr marL="0" indent="0">
              <a:buNone/>
            </a:pPr>
            <a:r>
              <a:rPr lang="nl-NL" sz="2400" b="1" dirty="0">
                <a:solidFill>
                  <a:srgbClr val="4C5454"/>
                </a:solidFill>
                <a:latin typeface="Open sans" panose="020B0606030504020204" pitchFamily="34" charset="0"/>
                <a:ea typeface="Open sans" panose="020B0606030504020204" pitchFamily="34" charset="0"/>
                <a:cs typeface="Open sans" panose="020B0606030504020204" pitchFamily="34" charset="0"/>
              </a:rPr>
              <a:t>Klassikaal</a:t>
            </a:r>
          </a:p>
          <a:p>
            <a:pPr marL="0" indent="0">
              <a:buNone/>
            </a:pPr>
            <a:endParaRPr lang="nl-NL" b="1"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Hoe verhoudt het verkennen van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rabbit</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holes zich tot je professionele code van het sociaal werk?</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Zie jij ethische bezwaren?</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In hoeverre zou het sociaal werk een rol moeten spelen binnen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rabbit</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holes?</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5CB4A4BE-0F36-42EB-5033-C6461B4CF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4" name="Afbeelding 3" descr="Afbeelding met kleding, fotolijst, persoon, person&#10;&#10;Door AI gegenereerde inhoud is mogelijk onjuist.">
            <a:extLst>
              <a:ext uri="{FF2B5EF4-FFF2-40B4-BE49-F238E27FC236}">
                <a16:creationId xmlns:a16="http://schemas.microsoft.com/office/drawing/2014/main" id="{E0A7A5B1-2074-CD28-CEE1-5CF63D528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920" y="1031582"/>
            <a:ext cx="3681079" cy="5521618"/>
          </a:xfrm>
          <a:prstGeom prst="rect">
            <a:avLst/>
          </a:prstGeom>
        </p:spPr>
      </p:pic>
    </p:spTree>
    <p:extLst>
      <p:ext uri="{BB962C8B-B14F-4D97-AF65-F5344CB8AC3E}">
        <p14:creationId xmlns:p14="http://schemas.microsoft.com/office/powerpoint/2010/main" val="2222633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E38F2-FB5D-13D8-884E-6DA5834A16DE}"/>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DE872F7D-7711-7C16-D470-29A8D40E0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DAF232B5-93C1-5A7B-933F-5FB5296C4DC3}"/>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CD228FB0-ACB4-A72D-EC7F-12030F2FC2E8}"/>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De </a:t>
            </a:r>
            <a:r>
              <a:rPr lang="en-US" sz="3600" b="1" dirty="0" err="1">
                <a:latin typeface="Open sans" panose="020B0606030504020204" pitchFamily="34" charset="0"/>
                <a:ea typeface="Open sans" panose="020B0606030504020204" pitchFamily="34" charset="0"/>
                <a:cs typeface="Open sans" panose="020B0606030504020204" pitchFamily="34" charset="0"/>
              </a:rPr>
              <a:t>rol</a:t>
            </a:r>
            <a:r>
              <a:rPr lang="en-US" sz="3600" b="1" dirty="0">
                <a:latin typeface="Open sans" panose="020B0606030504020204" pitchFamily="34" charset="0"/>
                <a:ea typeface="Open sans" panose="020B0606030504020204" pitchFamily="34" charset="0"/>
                <a:cs typeface="Open sans" panose="020B0606030504020204" pitchFamily="34" charset="0"/>
              </a:rPr>
              <a:t> van social </a:t>
            </a:r>
            <a:r>
              <a:rPr lang="en-US" sz="3600" b="1" dirty="0" err="1">
                <a:latin typeface="Open sans" panose="020B0606030504020204" pitchFamily="34" charset="0"/>
                <a:ea typeface="Open sans" panose="020B0606030504020204" pitchFamily="34" charset="0"/>
                <a:cs typeface="Open sans" panose="020B0606030504020204" pitchFamily="34" charset="0"/>
              </a:rPr>
              <a:t>werk</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05FD39A7-CDCE-F05A-083B-5D3E6B24B244}"/>
              </a:ext>
            </a:extLst>
          </p:cNvPr>
          <p:cNvSpPr>
            <a:spLocks noGrp="1"/>
          </p:cNvSpPr>
          <p:nvPr>
            <p:ph idx="1"/>
          </p:nvPr>
        </p:nvSpPr>
        <p:spPr>
          <a:xfrm>
            <a:off x="838200" y="2091017"/>
            <a:ext cx="10515600" cy="4085945"/>
          </a:xfrm>
        </p:spPr>
        <p:txBody>
          <a:bodyPr>
            <a:normAutofit/>
          </a:bodyPr>
          <a:lstStyle/>
          <a:p>
            <a:pPr marL="0" indent="0">
              <a:buNone/>
            </a:pPr>
            <a:r>
              <a:rPr lang="nl-NL" sz="2000" b="1" dirty="0">
                <a:solidFill>
                  <a:srgbClr val="4C5454"/>
                </a:solidFill>
                <a:latin typeface="Open sans" panose="020B0606030504020204" pitchFamily="34" charset="0"/>
                <a:ea typeface="Open sans" panose="020B0606030504020204" pitchFamily="34" charset="0"/>
                <a:cs typeface="Open sans" panose="020B0606030504020204" pitchFamily="34" charset="0"/>
              </a:rPr>
              <a:t>Klassikaal</a:t>
            </a:r>
            <a:endParaRPr lang="nl-NL" sz="2400" b="1"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Bespreek de volgende stellingen</a:t>
            </a:r>
          </a:p>
          <a:p>
            <a:pPr marL="0" indent="0">
              <a:buNone/>
            </a:pP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9747AFFB-83B6-B6D6-B591-F09A2B1B0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3503559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B0894-2E8E-07C1-DBEB-6F5181722663}"/>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D8E063BB-0109-BB98-1120-4B02F1376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2F1668BA-7D7A-B117-B847-1E2950002F25}"/>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65BA4582-3503-6B8F-5D8B-BF99CCE97025}"/>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Stelling</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DFCE9F67-E188-5A07-AAE4-3B61B21E8B43}"/>
              </a:ext>
            </a:extLst>
          </p:cNvPr>
          <p:cNvSpPr>
            <a:spLocks noGrp="1"/>
          </p:cNvSpPr>
          <p:nvPr>
            <p:ph idx="1"/>
          </p:nvPr>
        </p:nvSpPr>
        <p:spPr>
          <a:xfrm>
            <a:off x="838200" y="2091017"/>
            <a:ext cx="10515600" cy="4085945"/>
          </a:xfrm>
        </p:spPr>
        <p:txBody>
          <a:bodyPr>
            <a:normAutofit/>
          </a:bodyPr>
          <a:lstStyle/>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DE ONLINE WERELD OF BUBBEL VAN EEN CLIËNT</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IS NIET TOEGANKELIJK VOOR DE SOCIAAL WERKER</a:t>
            </a:r>
            <a:endParaRPr lang="en-US" dirty="0">
              <a:solidFill>
                <a:srgbClr val="4C5454"/>
              </a:solidFill>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9E72CB74-2D8F-5FEA-7293-40D883E5E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343751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FC969-7623-1C51-1CF2-86C4A9A349C5}"/>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FCE05D10-8EC5-3DC0-0E1C-FA04B6638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06A8FDC4-F5A6-CDDC-0CAB-3D1FE86B99C3}"/>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09B1281F-1703-A23D-E169-D62D0F991712}"/>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Stelling</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5791D77B-C88F-5B53-0C81-94D050588A76}"/>
              </a:ext>
            </a:extLst>
          </p:cNvPr>
          <p:cNvSpPr>
            <a:spLocks noGrp="1"/>
          </p:cNvSpPr>
          <p:nvPr>
            <p:ph idx="1"/>
          </p:nvPr>
        </p:nvSpPr>
        <p:spPr>
          <a:xfrm>
            <a:off x="838200" y="2091017"/>
            <a:ext cx="10515600" cy="4085945"/>
          </a:xfrm>
        </p:spPr>
        <p:txBody>
          <a:bodyPr>
            <a:normAutofit/>
          </a:bodyPr>
          <a:lstStyle/>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IN GESPREK GAAN OVER</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DE FILTERBUBBELS VAN EEN CLIËNT</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IS BETUTTELEND</a:t>
            </a:r>
            <a:endParaRPr lang="en-US" dirty="0">
              <a:solidFill>
                <a:srgbClr val="4C5454"/>
              </a:solidFill>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A77D34CE-6B5F-9628-1F96-87963B3E6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1387406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5A771-FEE5-7D17-3D70-FD1EE17B836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9AC390B-B0C9-0240-D57D-CF5CA8DA1124}"/>
              </a:ext>
            </a:extLst>
          </p:cNvPr>
          <p:cNvSpPr>
            <a:spLocks noGrp="1"/>
          </p:cNvSpPr>
          <p:nvPr>
            <p:ph idx="1"/>
          </p:nvPr>
        </p:nvSpPr>
        <p:spPr>
          <a:xfrm>
            <a:off x="838200" y="2091017"/>
            <a:ext cx="10515600" cy="4085945"/>
          </a:xfrm>
        </p:spPr>
        <p:txBody>
          <a:bodyPr>
            <a:normAutofit/>
          </a:bodyPr>
          <a:lstStyle/>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HET IS DE TAAK VAN EEN SOCIAAL WERKER </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OM DE ONLINE KEUZES </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VAN CLIËNTEN TE CORRIGEREN</a:t>
            </a:r>
            <a:endParaRPr lang="en-US"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Afbeelding 7">
            <a:extLst>
              <a:ext uri="{FF2B5EF4-FFF2-40B4-BE49-F238E27FC236}">
                <a16:creationId xmlns:a16="http://schemas.microsoft.com/office/drawing/2014/main" id="{27B5DB0F-F7D0-AC16-3988-82953652C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C4C22ED9-7805-A987-C388-3888D473AD2A}"/>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EC85D851-6C0D-5678-6466-500A7AA75393}"/>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Stelling</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C0C40FEE-C1D9-7536-ED0A-B8BCE1C43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77098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45B1C-BB10-7A33-89AD-9350EEAE6548}"/>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4EC0DA2B-02C5-1447-7473-A55166AA9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B95415F3-806D-4B16-701E-8B897664F0A0}"/>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993F673D-873D-5EA3-4EC1-84C8F8A7E709}"/>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Stelling</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70B8073A-6553-215F-CD10-D57E11D24629}"/>
              </a:ext>
            </a:extLst>
          </p:cNvPr>
          <p:cNvSpPr>
            <a:spLocks noGrp="1"/>
          </p:cNvSpPr>
          <p:nvPr>
            <p:ph idx="1"/>
          </p:nvPr>
        </p:nvSpPr>
        <p:spPr>
          <a:xfrm>
            <a:off x="838200" y="2091017"/>
            <a:ext cx="10515600" cy="4085945"/>
          </a:xfrm>
        </p:spPr>
        <p:txBody>
          <a:bodyPr>
            <a:normAutofit/>
          </a:bodyPr>
          <a:lstStyle/>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VRAGEN NAAR IEMANDS ONLINE ACTIVITEITEN</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IS EEN VRAAG DIE VOOR EEN SOCIAAL WERKER</a:t>
            </a:r>
            <a:endParaRPr lang="en-US" sz="3200" dirty="0">
              <a:solidFill>
                <a:srgbClr val="4C5454"/>
              </a:solidFill>
            </a:endParaRP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VANZELFSPREKEND MOET ZIJN</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BCA3C8C9-21A7-0292-F0F9-AAB2A6E80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393214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09A52-4614-84AE-0141-B205A8403F03}"/>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EB32B4B9-561B-777C-6B68-FCF7CD168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BC5407ED-DEB3-67F3-20A6-182F0EEB2F5E}"/>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03FA7AC8-FD56-C901-3C97-F6D088F65669}"/>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Stelling</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533E523A-8E54-98EF-800A-D5B0D494ACB8}"/>
              </a:ext>
            </a:extLst>
          </p:cNvPr>
          <p:cNvSpPr>
            <a:spLocks noGrp="1"/>
          </p:cNvSpPr>
          <p:nvPr>
            <p:ph idx="1"/>
          </p:nvPr>
        </p:nvSpPr>
        <p:spPr>
          <a:xfrm>
            <a:off x="838200" y="2091017"/>
            <a:ext cx="10515600" cy="4085945"/>
          </a:xfrm>
        </p:spPr>
        <p:txBody>
          <a:bodyPr>
            <a:normAutofit/>
          </a:bodyPr>
          <a:lstStyle/>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BIJ HET SIGNALEREN VAN ONLINE </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POLARISERENDE EN/OF HAATDRAGENDE POSTS </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MOET JE ALS SOCIAAL WERKER </a:t>
            </a:r>
          </a:p>
          <a:p>
            <a:pPr marL="0" indent="0" algn="ctr">
              <a:buNone/>
            </a:pPr>
            <a:r>
              <a:rPr lang="nl-NL" sz="3200" dirty="0">
                <a:solidFill>
                  <a:srgbClr val="4C5454"/>
                </a:solidFill>
                <a:latin typeface="Open sans" panose="020B0606030504020204" pitchFamily="34" charset="0"/>
                <a:ea typeface="Open sans" panose="020B0606030504020204" pitchFamily="34" charset="0"/>
                <a:cs typeface="Open sans" panose="020B0606030504020204" pitchFamily="34" charset="0"/>
              </a:rPr>
              <a:t>INGRIJPEN</a:t>
            </a:r>
            <a:endParaRPr lang="en-US" dirty="0">
              <a:solidFill>
                <a:srgbClr val="4C5454"/>
              </a:solidFill>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97556A85-9844-0230-15EA-5A09EAC3D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266596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D5C1F-928D-EC09-C0EE-4D206C1BCF13}"/>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CBB1C9B6-85EE-083E-4FB5-4F6BA7CD1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5" name="Rechthoek 4">
            <a:extLst>
              <a:ext uri="{FF2B5EF4-FFF2-40B4-BE49-F238E27FC236}">
                <a16:creationId xmlns:a16="http://schemas.microsoft.com/office/drawing/2014/main" id="{48CD7D1E-33F4-B8BE-C5CB-94EC682F0493}"/>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pic>
        <p:nvPicPr>
          <p:cNvPr id="6" name="Afbeelding 5" descr="Afbeelding met tekst, Lettertype, logo, Graphics&#10;&#10;Door AI gegenereerde inhoud is mogelijk onjuist.">
            <a:extLst>
              <a:ext uri="{FF2B5EF4-FFF2-40B4-BE49-F238E27FC236}">
                <a16:creationId xmlns:a16="http://schemas.microsoft.com/office/drawing/2014/main" id="{CD5899AA-F2EE-493C-8667-7E6EBC1F4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
        <p:nvSpPr>
          <p:cNvPr id="7" name="Title 6">
            <a:extLst>
              <a:ext uri="{FF2B5EF4-FFF2-40B4-BE49-F238E27FC236}">
                <a16:creationId xmlns:a16="http://schemas.microsoft.com/office/drawing/2014/main" id="{B40D67C7-6BB4-663C-FE0D-D8AC3F6D7FEF}"/>
              </a:ext>
            </a:extLst>
          </p:cNvPr>
          <p:cNvSpPr txBox="1">
            <a:spLocks/>
          </p:cNvSpPr>
          <p:nvPr/>
        </p:nvSpPr>
        <p:spPr>
          <a:xfrm>
            <a:off x="838200" y="1318139"/>
            <a:ext cx="10515600" cy="6387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Open sans" panose="020B0606030504020204" pitchFamily="34" charset="0"/>
                <a:ea typeface="Open sans" panose="020B0606030504020204" pitchFamily="34" charset="0"/>
                <a:cs typeface="Open sans" panose="020B0606030504020204" pitchFamily="34" charset="0"/>
              </a:rPr>
              <a:t>De </a:t>
            </a:r>
            <a:r>
              <a:rPr lang="en-US" sz="3600" b="1" dirty="0" err="1">
                <a:latin typeface="Open sans" panose="020B0606030504020204" pitchFamily="34" charset="0"/>
                <a:ea typeface="Open sans" panose="020B0606030504020204" pitchFamily="34" charset="0"/>
                <a:cs typeface="Open sans" panose="020B0606030504020204" pitchFamily="34" charset="0"/>
              </a:rPr>
              <a:t>rol</a:t>
            </a:r>
            <a:r>
              <a:rPr lang="en-US" sz="3600" b="1" dirty="0">
                <a:latin typeface="Open sans" panose="020B0606030504020204" pitchFamily="34" charset="0"/>
                <a:ea typeface="Open sans" panose="020B0606030504020204" pitchFamily="34" charset="0"/>
                <a:cs typeface="Open sans" panose="020B0606030504020204" pitchFamily="34" charset="0"/>
              </a:rPr>
              <a:t> van social </a:t>
            </a:r>
            <a:r>
              <a:rPr lang="en-US" sz="3600" b="1" dirty="0" err="1">
                <a:latin typeface="Open sans" panose="020B0606030504020204" pitchFamily="34" charset="0"/>
                <a:ea typeface="Open sans" panose="020B0606030504020204" pitchFamily="34" charset="0"/>
                <a:cs typeface="Open sans" panose="020B0606030504020204" pitchFamily="34" charset="0"/>
              </a:rPr>
              <a:t>werk</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Content Placeholder 8">
            <a:extLst>
              <a:ext uri="{FF2B5EF4-FFF2-40B4-BE49-F238E27FC236}">
                <a16:creationId xmlns:a16="http://schemas.microsoft.com/office/drawing/2014/main" id="{C84DAB27-31BE-21F1-3A30-ED0C1BCF1702}"/>
              </a:ext>
            </a:extLst>
          </p:cNvPr>
          <p:cNvSpPr>
            <a:spLocks noGrp="1"/>
          </p:cNvSpPr>
          <p:nvPr>
            <p:ph idx="1"/>
          </p:nvPr>
        </p:nvSpPr>
        <p:spPr>
          <a:xfrm>
            <a:off x="838200" y="2091017"/>
            <a:ext cx="10515600" cy="4085945"/>
          </a:xfrm>
        </p:spPr>
        <p:txBody>
          <a:bodyPr>
            <a:normAutofit/>
          </a:bodyPr>
          <a:lstStyle/>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Check:</a:t>
            </a:r>
          </a:p>
          <a:p>
            <a:pPr marL="536575"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Je hebt eerstehands inzicht in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rabbit</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holes</a:t>
            </a:r>
          </a:p>
          <a:p>
            <a:pPr marL="536575"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Je hebt inzicht in de (mogelijke) rol en taak van het sociaal werk wat betreft sociale media en polarisatie</a:t>
            </a:r>
          </a:p>
        </p:txBody>
      </p:sp>
      <p:pic>
        <p:nvPicPr>
          <p:cNvPr id="3" name="Afbeelding 2">
            <a:extLst>
              <a:ext uri="{FF2B5EF4-FFF2-40B4-BE49-F238E27FC236}">
                <a16:creationId xmlns:a16="http://schemas.microsoft.com/office/drawing/2014/main" id="{8A4AA4A3-833A-B44F-A0F0-91B687D566C2}"/>
              </a:ext>
            </a:extLst>
          </p:cNvPr>
          <p:cNvPicPr>
            <a:picLocks noChangeAspect="1"/>
          </p:cNvPicPr>
          <p:nvPr/>
        </p:nvPicPr>
        <p:blipFill>
          <a:blip r:embed="rId5"/>
          <a:stretch>
            <a:fillRect/>
          </a:stretch>
        </p:blipFill>
        <p:spPr>
          <a:xfrm>
            <a:off x="901205" y="2576075"/>
            <a:ext cx="362182" cy="360000"/>
          </a:xfrm>
          <a:prstGeom prst="rect">
            <a:avLst/>
          </a:prstGeom>
        </p:spPr>
      </p:pic>
      <p:pic>
        <p:nvPicPr>
          <p:cNvPr id="8" name="Afbeelding 7">
            <a:extLst>
              <a:ext uri="{FF2B5EF4-FFF2-40B4-BE49-F238E27FC236}">
                <a16:creationId xmlns:a16="http://schemas.microsoft.com/office/drawing/2014/main" id="{87CF532A-7EEE-A34C-B511-5D577C9B0D69}"/>
              </a:ext>
            </a:extLst>
          </p:cNvPr>
          <p:cNvPicPr>
            <a:picLocks noChangeAspect="1"/>
          </p:cNvPicPr>
          <p:nvPr/>
        </p:nvPicPr>
        <p:blipFill>
          <a:blip r:embed="rId5"/>
          <a:stretch>
            <a:fillRect/>
          </a:stretch>
        </p:blipFill>
        <p:spPr>
          <a:xfrm>
            <a:off x="901205" y="3070217"/>
            <a:ext cx="362182" cy="360000"/>
          </a:xfrm>
          <a:prstGeom prst="rect">
            <a:avLst/>
          </a:prstGeom>
        </p:spPr>
      </p:pic>
    </p:spTree>
    <p:extLst>
      <p:ext uri="{BB962C8B-B14F-4D97-AF65-F5344CB8AC3E}">
        <p14:creationId xmlns:p14="http://schemas.microsoft.com/office/powerpoint/2010/main" val="1273437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E55F6-83AD-8FB8-DEE6-329D4C49997E}"/>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F87A0217-0159-4F91-2A29-189ECC571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2926DE1F-96A1-E39D-2F1A-91B68E6A4EF5}"/>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AB4BF581-D542-AF41-DB62-27B871C13419}"/>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Depolariseren</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B355C7F9-B893-A24E-69DA-FF67702B0A15}"/>
              </a:ext>
            </a:extLst>
          </p:cNvPr>
          <p:cNvSpPr>
            <a:spLocks noGrp="1"/>
          </p:cNvSpPr>
          <p:nvPr>
            <p:ph idx="1"/>
          </p:nvPr>
        </p:nvSpPr>
        <p:spPr>
          <a:xfrm>
            <a:off x="838200" y="2091017"/>
            <a:ext cx="10515600" cy="4085945"/>
          </a:xfrm>
        </p:spPr>
        <p:txBody>
          <a:bodyPr>
            <a:normAutofit/>
          </a:bodyPr>
          <a:lstStyle/>
          <a:p>
            <a:r>
              <a:rPr lang="nl-NL" sz="2400" dirty="0">
                <a:solidFill>
                  <a:srgbClr val="4C5454"/>
                </a:solidFill>
              </a:rPr>
              <a:t>Depolariseren is het doen afnemen van polarisatie. Dit betekent niet dat iedereen hetzelfde moet denken, maar dat ruimte blijft bestaan voor gesprek, twijfel en contact.</a:t>
            </a:r>
          </a:p>
          <a:p>
            <a:r>
              <a:rPr lang="nl-NL" sz="2400" dirty="0">
                <a:solidFill>
                  <a:srgbClr val="4C5454"/>
                </a:solidFill>
              </a:rPr>
              <a:t>Verschil van mening hoort in een samenleving. Het sociaal werk kan wel bijdragen aan het voorkomen van verdere verharding.</a:t>
            </a:r>
          </a:p>
          <a:p>
            <a:r>
              <a:rPr lang="nl-NL" sz="2400" dirty="0">
                <a:solidFill>
                  <a:srgbClr val="4C5454"/>
                </a:solidFill>
              </a:rPr>
              <a:t>Bijvoorbeeld door je te richten op het versterken van de weerbaarheid van ‘het midden’, en juist niet op de ‘aanstichters’ en influencers </a:t>
            </a:r>
            <a:r>
              <a:rPr lang="nl-NL" sz="1800" dirty="0">
                <a:solidFill>
                  <a:srgbClr val="4C5454"/>
                </a:solidFill>
              </a:rPr>
              <a:t>(Brandsma, 2016)</a:t>
            </a:r>
            <a:r>
              <a:rPr lang="nl-NL" sz="2400" dirty="0">
                <a:solidFill>
                  <a:srgbClr val="4C5454"/>
                </a:solidFill>
              </a:rPr>
              <a:t>.</a:t>
            </a:r>
          </a:p>
          <a:p>
            <a:endParaRPr lang="nl-NL" sz="2400" dirty="0"/>
          </a:p>
        </p:txBody>
      </p:sp>
      <p:pic>
        <p:nvPicPr>
          <p:cNvPr id="2" name="Afbeelding 1" descr="Afbeelding met tekst, Lettertype, logo, Graphics&#10;&#10;Door AI gegenereerde inhoud is mogelijk onjuist.">
            <a:extLst>
              <a:ext uri="{FF2B5EF4-FFF2-40B4-BE49-F238E27FC236}">
                <a16:creationId xmlns:a16="http://schemas.microsoft.com/office/drawing/2014/main" id="{27DB665E-5C1B-0770-4BE6-ADCE412FD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945982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3AC4D-1C05-1CC8-3153-8FB9D5430B93}"/>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AA734B48-6685-08F1-2E61-F6D1411C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21739BF7-062A-8144-D6DF-5E7BB93C30A8}"/>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EFE7BC3A-2056-AB6F-E117-E2772C1B4D42}"/>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Depolariseren</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6657CFD9-876B-E340-1493-94E073833736}"/>
              </a:ext>
            </a:extLst>
          </p:cNvPr>
          <p:cNvSpPr>
            <a:spLocks noGrp="1"/>
          </p:cNvSpPr>
          <p:nvPr>
            <p:ph idx="1"/>
          </p:nvPr>
        </p:nvSpPr>
        <p:spPr>
          <a:xfrm>
            <a:off x="838200" y="2091017"/>
            <a:ext cx="10515600" cy="4085945"/>
          </a:xfrm>
        </p:spPr>
        <p:txBody>
          <a:bodyPr>
            <a:normAutofit/>
          </a:bodyPr>
          <a:lstStyle/>
          <a:p>
            <a:pPr marL="0" indent="0">
              <a:buNone/>
            </a:pPr>
            <a:r>
              <a:rPr lang="nl-NL" sz="2400" b="1" dirty="0">
                <a:solidFill>
                  <a:srgbClr val="4C5454"/>
                </a:solidFill>
                <a:latin typeface="Open sans" panose="020B0606030504020204" pitchFamily="34" charset="0"/>
                <a:ea typeface="Open sans" panose="020B0606030504020204" pitchFamily="34" charset="0"/>
                <a:cs typeface="Open sans" panose="020B0606030504020204" pitchFamily="34" charset="0"/>
              </a:rPr>
              <a:t>Praktijkvoorbeelden</a:t>
            </a:r>
          </a:p>
          <a:p>
            <a:pPr marL="0" indent="0">
              <a:buNone/>
            </a:pP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Op zoek naar inspiratie?</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Van polarisatie naar </a:t>
            </a:r>
            <a:r>
              <a:rPr lang="nl-NL" sz="2400" u="sng" dirty="0">
                <a:solidFill>
                  <a:srgbClr val="4C5454"/>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verbinding</a:t>
            </a:r>
            <a:r>
              <a:rPr lang="nl-NL" sz="2400" u="sng" dirty="0">
                <a:solidFill>
                  <a:srgbClr val="4C5454"/>
                </a:solidFill>
                <a:latin typeface="Open sans" panose="020B0606030504020204" pitchFamily="34" charset="0"/>
                <a:ea typeface="Open sans" panose="020B0606030504020204" pitchFamily="34" charset="0"/>
                <a:cs typeface="Open sans" panose="020B0606030504020204" pitchFamily="34" charset="0"/>
              </a:rPr>
              <a:t> in buurten</a:t>
            </a: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p>
          <a:p>
            <a:endParaRPr lang="nl-NL" sz="2400" i="1"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D0E5A88A-CDF1-4E67-CDDC-3A1A8443F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4" name="Afbeelding 3">
            <a:extLst>
              <a:ext uri="{FF2B5EF4-FFF2-40B4-BE49-F238E27FC236}">
                <a16:creationId xmlns:a16="http://schemas.microsoft.com/office/drawing/2014/main" id="{A800D38E-3387-3B54-6410-55DFBC86AEEB}"/>
              </a:ext>
            </a:extLst>
          </p:cNvPr>
          <p:cNvPicPr>
            <a:picLocks noChangeAspect="1"/>
          </p:cNvPicPr>
          <p:nvPr/>
        </p:nvPicPr>
        <p:blipFill>
          <a:blip r:embed="rId6"/>
          <a:stretch>
            <a:fillRect/>
          </a:stretch>
        </p:blipFill>
        <p:spPr>
          <a:xfrm>
            <a:off x="8565777" y="1318139"/>
            <a:ext cx="3380006" cy="2389535"/>
          </a:xfrm>
          <a:prstGeom prst="rect">
            <a:avLst/>
          </a:prstGeom>
          <a:ln w="38100">
            <a:solidFill>
              <a:srgbClr val="E32E00"/>
            </a:solidFill>
          </a:ln>
        </p:spPr>
      </p:pic>
    </p:spTree>
    <p:extLst>
      <p:ext uri="{BB962C8B-B14F-4D97-AF65-F5344CB8AC3E}">
        <p14:creationId xmlns:p14="http://schemas.microsoft.com/office/powerpoint/2010/main" val="327142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A597BF7-59DA-4637-8A05-3C0A4FD2F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CE4AFB28-E7A8-50C2-244F-3882B6E1475B}"/>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D3B5AAEC-0EFC-9492-A05E-317257C742B5}"/>
              </a:ext>
            </a:extLst>
          </p:cNvPr>
          <p:cNvSpPr>
            <a:spLocks noGrp="1"/>
          </p:cNvSpPr>
          <p:nvPr>
            <p:ph type="title"/>
          </p:nvPr>
        </p:nvSpPr>
        <p:spPr>
          <a:xfrm>
            <a:off x="838200" y="1318139"/>
            <a:ext cx="10515600" cy="638736"/>
          </a:xfrm>
        </p:spPr>
        <p:txBody>
          <a:bodyPr>
            <a:norm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Welkom </a:t>
            </a:r>
            <a:r>
              <a:rPr lang="en-US" sz="3600" b="1" dirty="0" err="1">
                <a:latin typeface="Open sans" panose="020B0606030504020204" pitchFamily="34" charset="0"/>
                <a:ea typeface="Open sans" panose="020B0606030504020204" pitchFamily="34" charset="0"/>
                <a:cs typeface="Open sans" panose="020B0606030504020204" pitchFamily="34" charset="0"/>
              </a:rPr>
              <a:t>terug</a:t>
            </a:r>
            <a:r>
              <a:rPr lang="en-US" sz="3600" b="1" dirty="0">
                <a:latin typeface="Open sans" panose="020B0606030504020204" pitchFamily="34" charset="0"/>
                <a:ea typeface="Open sans" panose="020B0606030504020204" pitchFamily="34" charset="0"/>
                <a:cs typeface="Open sans" panose="020B0606030504020204" pitchFamily="34" charset="0"/>
              </a:rPr>
              <a:t>!</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9C8026D7-E0EF-E913-7F8B-6CF2D6E57CAC}"/>
              </a:ext>
            </a:extLst>
          </p:cNvPr>
          <p:cNvSpPr>
            <a:spLocks noGrp="1"/>
          </p:cNvSpPr>
          <p:nvPr>
            <p:ph idx="1"/>
          </p:nvPr>
        </p:nvSpPr>
        <p:spPr>
          <a:xfrm>
            <a:off x="838200" y="2091017"/>
            <a:ext cx="10515600" cy="4085945"/>
          </a:xfrm>
        </p:spPr>
        <p:txBody>
          <a:bodyPr>
            <a:normAutofit/>
          </a:bodyPr>
          <a:lstStyle/>
          <a:p>
            <a:pPr marL="0" indent="0">
              <a:buNone/>
            </a:pPr>
            <a:endParaRPr lang="nl-NL"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A5836196-E5B1-895D-9B67-4DF49492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1224317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A76FA-12D7-12D7-C04A-5F4B8F2C2996}"/>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4864D408-FE08-7C8D-11D9-E060F8AE3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46D277D0-6166-09ED-16E4-8FD43F67A335}"/>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6E6393E7-CD15-4D65-6B17-F93CAA88D30A}"/>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Huiswerkopdracht</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C0A3F732-7BFB-7640-F35F-D3FB7D04A723}"/>
              </a:ext>
            </a:extLst>
          </p:cNvPr>
          <p:cNvSpPr>
            <a:spLocks noGrp="1"/>
          </p:cNvSpPr>
          <p:nvPr>
            <p:ph idx="1"/>
          </p:nvPr>
        </p:nvSpPr>
        <p:spPr>
          <a:xfrm>
            <a:off x="838200" y="2091017"/>
            <a:ext cx="7432040" cy="4085945"/>
          </a:xfrm>
        </p:spPr>
        <p:txBody>
          <a:bodyPr>
            <a:normAutofit/>
          </a:bodyPr>
          <a:lstStyle/>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Be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an</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influencer</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 </a:t>
            </a:r>
          </a:p>
          <a:p>
            <a:pPr marL="0" indent="0">
              <a:buNone/>
            </a:pP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Experimenteer met depolariserende acties op social media. </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Je bent geheel vrij in hoe je dit doet, als het maar depolariserend is. </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Depolariserend is verbindend, empathisch, en verkleint tegenstellingen</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029F0E2D-C8AB-92FA-4AC6-64F46AD6C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10" name="Afbeelding 9" descr="Afbeelding met nummer, zwart-wit&#10;&#10;Door AI gegenereerde inhoud is mogelijk onjuist.">
            <a:extLst>
              <a:ext uri="{FF2B5EF4-FFF2-40B4-BE49-F238E27FC236}">
                <a16:creationId xmlns:a16="http://schemas.microsoft.com/office/drawing/2014/main" id="{EBE0ED2F-FD29-3F0E-D942-4F5428241BAF}"/>
              </a:ext>
            </a:extLst>
          </p:cNvPr>
          <p:cNvPicPr>
            <a:picLocks noChangeAspect="1"/>
          </p:cNvPicPr>
          <p:nvPr/>
        </p:nvPicPr>
        <p:blipFill>
          <a:blip r:embed="rId5">
            <a:extLst>
              <a:ext uri="{28A0092B-C50C-407E-A947-70E740481C1C}">
                <a14:useLocalDpi xmlns:a14="http://schemas.microsoft.com/office/drawing/2010/main" val="0"/>
              </a:ext>
            </a:extLst>
          </a:blip>
          <a:srcRect l="12372" r="24348"/>
          <a:stretch>
            <a:fillRect/>
          </a:stretch>
        </p:blipFill>
        <p:spPr>
          <a:xfrm>
            <a:off x="8270240" y="1031582"/>
            <a:ext cx="3921760" cy="5521618"/>
          </a:xfrm>
          <a:prstGeom prst="rect">
            <a:avLst/>
          </a:prstGeom>
        </p:spPr>
      </p:pic>
    </p:spTree>
    <p:extLst>
      <p:ext uri="{BB962C8B-B14F-4D97-AF65-F5344CB8AC3E}">
        <p14:creationId xmlns:p14="http://schemas.microsoft.com/office/powerpoint/2010/main" val="375222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3E9D0-AD2C-06C1-7570-3B2925AC7CB6}"/>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4CB5B846-D62B-AA57-5501-F09BD425E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D2427EE1-8333-73BB-C8E5-C0F71E0C2C1D}"/>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AE5A1384-62C5-666C-F57A-BF936355F2FA}"/>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Huiswerkopdracht</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06E3C37B-F88D-1181-EBDA-B3E803594F52}"/>
              </a:ext>
            </a:extLst>
          </p:cNvPr>
          <p:cNvSpPr>
            <a:spLocks noGrp="1"/>
          </p:cNvSpPr>
          <p:nvPr>
            <p:ph idx="1"/>
          </p:nvPr>
        </p:nvSpPr>
        <p:spPr>
          <a:xfrm>
            <a:off x="838200" y="2091017"/>
            <a:ext cx="7432040" cy="4085945"/>
          </a:xfrm>
        </p:spPr>
        <p:txBody>
          <a:bodyPr>
            <a:normAutofit/>
          </a:bodyPr>
          <a:lstStyle/>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Zorg allereerst dat je het volgende scherp hebt:</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Doelgroep</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Medium of platform</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Vorm</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Kernboodschap</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648F24E6-549B-2943-0F43-39B90EDE2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10" name="Afbeelding 9" descr="Afbeelding met nummer, zwart-wit&#10;&#10;Door AI gegenereerde inhoud is mogelijk onjuist.">
            <a:extLst>
              <a:ext uri="{FF2B5EF4-FFF2-40B4-BE49-F238E27FC236}">
                <a16:creationId xmlns:a16="http://schemas.microsoft.com/office/drawing/2014/main" id="{67825839-6C95-770D-FC8F-1BC2C424AC25}"/>
              </a:ext>
            </a:extLst>
          </p:cNvPr>
          <p:cNvPicPr>
            <a:picLocks noChangeAspect="1"/>
          </p:cNvPicPr>
          <p:nvPr/>
        </p:nvPicPr>
        <p:blipFill>
          <a:blip r:embed="rId5">
            <a:extLst>
              <a:ext uri="{28A0092B-C50C-407E-A947-70E740481C1C}">
                <a14:useLocalDpi xmlns:a14="http://schemas.microsoft.com/office/drawing/2010/main" val="0"/>
              </a:ext>
            </a:extLst>
          </a:blip>
          <a:srcRect l="12372" r="24348"/>
          <a:stretch>
            <a:fillRect/>
          </a:stretch>
        </p:blipFill>
        <p:spPr>
          <a:xfrm>
            <a:off x="8270240" y="1031582"/>
            <a:ext cx="3921760" cy="5521618"/>
          </a:xfrm>
          <a:prstGeom prst="rect">
            <a:avLst/>
          </a:prstGeom>
        </p:spPr>
      </p:pic>
    </p:spTree>
    <p:extLst>
      <p:ext uri="{BB962C8B-B14F-4D97-AF65-F5344CB8AC3E}">
        <p14:creationId xmlns:p14="http://schemas.microsoft.com/office/powerpoint/2010/main" val="1906803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96E55-45A0-E74F-AC66-026C169310C5}"/>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3FDDA250-9DAE-CDA0-4777-AA1298B32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4333BE93-082D-3527-AA14-B82D6880DD73}"/>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5636927-0BD1-6228-CB0A-E36AB20847F7}"/>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Huiswerkopdracht</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96DBE261-CD01-B875-799C-9F0BF3A0C300}"/>
              </a:ext>
            </a:extLst>
          </p:cNvPr>
          <p:cNvSpPr>
            <a:spLocks noGrp="1"/>
          </p:cNvSpPr>
          <p:nvPr>
            <p:ph idx="1"/>
          </p:nvPr>
        </p:nvSpPr>
        <p:spPr>
          <a:xfrm>
            <a:off x="838200" y="2091017"/>
            <a:ext cx="7432040" cy="4085945"/>
          </a:xfrm>
        </p:spPr>
        <p:txBody>
          <a:bodyPr>
            <a:normAutofit/>
          </a:bodyPr>
          <a:lstStyle/>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Voor aanvang van de volgende les..</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..heb je minimaal 2 depolariserende acties uitgevoerd</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..en werk je 1 depolariserende actie uit om te presenteren</a:t>
            </a:r>
          </a:p>
          <a:p>
            <a:pPr marL="0" indent="0">
              <a:buNone/>
            </a:pP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Presentatie 5 minuten</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Benoem ten minste: doelgroep, medium of platform, vorm, kernboodschap, koppeling theorie en opbrengst en reacties</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05BFB71A-485A-C180-BFCC-2178D6832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10" name="Afbeelding 9" descr="Afbeelding met nummer, zwart-wit&#10;&#10;Door AI gegenereerde inhoud is mogelijk onjuist.">
            <a:extLst>
              <a:ext uri="{FF2B5EF4-FFF2-40B4-BE49-F238E27FC236}">
                <a16:creationId xmlns:a16="http://schemas.microsoft.com/office/drawing/2014/main" id="{CC91981D-6915-F0FE-1C53-5A72BFE02E4C}"/>
              </a:ext>
            </a:extLst>
          </p:cNvPr>
          <p:cNvPicPr>
            <a:picLocks noChangeAspect="1"/>
          </p:cNvPicPr>
          <p:nvPr/>
        </p:nvPicPr>
        <p:blipFill>
          <a:blip r:embed="rId5">
            <a:extLst>
              <a:ext uri="{28A0092B-C50C-407E-A947-70E740481C1C}">
                <a14:useLocalDpi xmlns:a14="http://schemas.microsoft.com/office/drawing/2010/main" val="0"/>
              </a:ext>
            </a:extLst>
          </a:blip>
          <a:srcRect l="12372" r="24348"/>
          <a:stretch>
            <a:fillRect/>
          </a:stretch>
        </p:blipFill>
        <p:spPr>
          <a:xfrm>
            <a:off x="8270240" y="1031582"/>
            <a:ext cx="3921760" cy="5521618"/>
          </a:xfrm>
          <a:prstGeom prst="rect">
            <a:avLst/>
          </a:prstGeom>
        </p:spPr>
      </p:pic>
    </p:spTree>
    <p:extLst>
      <p:ext uri="{BB962C8B-B14F-4D97-AF65-F5344CB8AC3E}">
        <p14:creationId xmlns:p14="http://schemas.microsoft.com/office/powerpoint/2010/main" val="400702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E5FF-3994-64DF-0A63-DCE5C9EE0610}"/>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557C0AF7-DD5D-8061-9687-084E9AE3F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9FB8CD12-2D24-CF43-C8A5-5CDFF6F28C3F}"/>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4D0E9E77-5C9F-55FA-9F69-3F975F405D63}"/>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Volgende</a:t>
            </a:r>
            <a:r>
              <a:rPr lang="en-US" sz="3600" b="1" dirty="0">
                <a:latin typeface="Open sans" panose="020B0606030504020204" pitchFamily="34" charset="0"/>
                <a:ea typeface="Open sans" panose="020B0606030504020204" pitchFamily="34" charset="0"/>
                <a:cs typeface="Open sans" panose="020B0606030504020204" pitchFamily="34" charset="0"/>
              </a:rPr>
              <a:t> les</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3BCD3714-6E1A-886A-D53F-0BB76548CD64}"/>
              </a:ext>
            </a:extLst>
          </p:cNvPr>
          <p:cNvSpPr>
            <a:spLocks noGrp="1"/>
          </p:cNvSpPr>
          <p:nvPr>
            <p:ph idx="1"/>
          </p:nvPr>
        </p:nvSpPr>
        <p:spPr>
          <a:xfrm>
            <a:off x="838200" y="2091017"/>
            <a:ext cx="10515600" cy="4085945"/>
          </a:xfrm>
        </p:spPr>
        <p:txBody>
          <a:bodyPr>
            <a:normAutofit/>
          </a:bodyPr>
          <a:lstStyle/>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Presentatie passende, depolariserende interventies</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Inzicht in de rol, houding en online invloedsfeer van de sociaal werker</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81E7132A-AF78-1090-8A23-67FFB3848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2349867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E581E-C02B-4B3C-C6C6-AFF8D93735F7}"/>
            </a:ext>
          </a:extLst>
        </p:cNvPr>
        <p:cNvGrpSpPr/>
        <p:nvPr/>
      </p:nvGrpSpPr>
      <p:grpSpPr>
        <a:xfrm>
          <a:off x="0" y="0"/>
          <a:ext cx="0" cy="0"/>
          <a:chOff x="0" y="0"/>
          <a:chExt cx="0" cy="0"/>
        </a:xfrm>
      </p:grpSpPr>
      <p:pic>
        <p:nvPicPr>
          <p:cNvPr id="11" name="Afbeelding 10" descr="Afbeelding met tekst, kleding, person, overdekt&#10;&#10;Door AI gegenereerde inhoud is mogelijk onjuist.">
            <a:extLst>
              <a:ext uri="{FF2B5EF4-FFF2-40B4-BE49-F238E27FC236}">
                <a16:creationId xmlns:a16="http://schemas.microsoft.com/office/drawing/2014/main" id="{F3E5B12E-DBE6-40C4-C190-851E85FEFB88}"/>
              </a:ext>
            </a:extLst>
          </p:cNvPr>
          <p:cNvPicPr>
            <a:picLocks noChangeAspect="1"/>
          </p:cNvPicPr>
          <p:nvPr/>
        </p:nvPicPr>
        <p:blipFill>
          <a:blip r:embed="rId2">
            <a:extLst>
              <a:ext uri="{28A0092B-C50C-407E-A947-70E740481C1C}">
                <a14:useLocalDpi xmlns:a14="http://schemas.microsoft.com/office/drawing/2010/main" val="0"/>
              </a:ext>
            </a:extLst>
          </a:blip>
          <a:srcRect t="8250" b="23836"/>
          <a:stretch>
            <a:fillRect/>
          </a:stretch>
        </p:blipFill>
        <p:spPr>
          <a:xfrm>
            <a:off x="0" y="1031582"/>
            <a:ext cx="12192000" cy="5520047"/>
          </a:xfrm>
          <a:prstGeom prst="rect">
            <a:avLst/>
          </a:prstGeom>
        </p:spPr>
      </p:pic>
      <p:sp>
        <p:nvSpPr>
          <p:cNvPr id="12" name="Rechthoek 11">
            <a:extLst>
              <a:ext uri="{FF2B5EF4-FFF2-40B4-BE49-F238E27FC236}">
                <a16:creationId xmlns:a16="http://schemas.microsoft.com/office/drawing/2014/main" id="{D3E3371C-E27D-EFE1-603E-0B5EEF95E7D2}"/>
              </a:ext>
            </a:extLst>
          </p:cNvPr>
          <p:cNvSpPr/>
          <p:nvPr/>
        </p:nvSpPr>
        <p:spPr>
          <a:xfrm>
            <a:off x="0" y="1031582"/>
            <a:ext cx="12192000" cy="5520047"/>
          </a:xfrm>
          <a:prstGeom prst="rect">
            <a:avLst/>
          </a:prstGeom>
          <a:solidFill>
            <a:srgbClr val="00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849B0482-5840-5CDF-205C-79B2DA025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2" name="Tekstvak 1">
            <a:extLst>
              <a:ext uri="{FF2B5EF4-FFF2-40B4-BE49-F238E27FC236}">
                <a16:creationId xmlns:a16="http://schemas.microsoft.com/office/drawing/2014/main" id="{919447D6-B1DC-894E-F77D-86A451FD500E}"/>
              </a:ext>
            </a:extLst>
          </p:cNvPr>
          <p:cNvSpPr txBox="1"/>
          <p:nvPr/>
        </p:nvSpPr>
        <p:spPr>
          <a:xfrm>
            <a:off x="3165712" y="5212753"/>
            <a:ext cx="5860577" cy="954107"/>
          </a:xfrm>
          <a:prstGeom prst="rect">
            <a:avLst/>
          </a:prstGeom>
          <a:solidFill>
            <a:schemeClr val="bg1"/>
          </a:solidFill>
        </p:spPr>
        <p:txBody>
          <a:bodyPr wrap="square" rtlCol="0">
            <a:spAutoFit/>
          </a:bodyPr>
          <a:lstStyle/>
          <a:p>
            <a:pPr algn="ctr"/>
            <a:r>
              <a:rPr lang="nl-NL" sz="3600" b="1" dirty="0">
                <a:latin typeface="Fira Sans" panose="020B0503050000020004" pitchFamily="34" charset="0"/>
                <a:ea typeface="Open sans" panose="020B0606030504020204" pitchFamily="34" charset="0"/>
                <a:cs typeface="Open sans" panose="020B0606030504020204" pitchFamily="34" charset="0"/>
              </a:rPr>
              <a:t>Down </a:t>
            </a:r>
            <a:r>
              <a:rPr lang="nl-NL" sz="3600" b="1" dirty="0" err="1">
                <a:latin typeface="Fira Sans" panose="020B0503050000020004" pitchFamily="34" charset="0"/>
                <a:ea typeface="Open sans" panose="020B0606030504020204" pitchFamily="34" charset="0"/>
                <a:cs typeface="Open sans" panose="020B0606030504020204" pitchFamily="34" charset="0"/>
              </a:rPr>
              <a:t>the</a:t>
            </a:r>
            <a:r>
              <a:rPr lang="nl-NL" sz="3600" b="1" dirty="0">
                <a:latin typeface="Fira Sans" panose="020B0503050000020004" pitchFamily="34" charset="0"/>
                <a:ea typeface="Open sans" panose="020B0606030504020204" pitchFamily="34" charset="0"/>
                <a:cs typeface="Open sans" panose="020B0606030504020204" pitchFamily="34" charset="0"/>
              </a:rPr>
              <a:t> </a:t>
            </a:r>
            <a:r>
              <a:rPr lang="nl-NL" sz="3600" b="1" dirty="0" err="1">
                <a:latin typeface="Fira Sans" panose="020B0503050000020004" pitchFamily="34" charset="0"/>
                <a:ea typeface="Open sans" panose="020B0606030504020204" pitchFamily="34" charset="0"/>
                <a:cs typeface="Open sans" panose="020B0606030504020204" pitchFamily="34" charset="0"/>
              </a:rPr>
              <a:t>rabbit</a:t>
            </a:r>
            <a:r>
              <a:rPr lang="nl-NL" sz="3600" b="1" dirty="0">
                <a:latin typeface="Fira Sans" panose="020B0503050000020004" pitchFamily="34" charset="0"/>
                <a:ea typeface="Open sans" panose="020B0606030504020204" pitchFamily="34" charset="0"/>
                <a:cs typeface="Open sans" panose="020B0606030504020204" pitchFamily="34" charset="0"/>
              </a:rPr>
              <a:t> hole</a:t>
            </a:r>
          </a:p>
          <a:p>
            <a:pPr algn="ctr"/>
            <a:r>
              <a:rPr lang="nl-NL" sz="2000" b="1" dirty="0">
                <a:latin typeface="Fira Sans" panose="020B0503050000020004" pitchFamily="34" charset="0"/>
                <a:ea typeface="Open sans" panose="020B0606030504020204" pitchFamily="34" charset="0"/>
                <a:cs typeface="Open sans" panose="020B0606030504020204" pitchFamily="34" charset="0"/>
              </a:rPr>
              <a:t>Polarisatie en sociale media in het sociaal werk</a:t>
            </a:r>
            <a:endParaRPr lang="nl-NL" b="1" dirty="0">
              <a:latin typeface="Fira Sans" panose="020B0503050000020004" pitchFamily="34" charset="0"/>
              <a:ea typeface="Open sans" panose="020B0606030504020204" pitchFamily="34" charset="0"/>
              <a:cs typeface="Open sans" panose="020B0606030504020204" pitchFamily="34" charset="0"/>
            </a:endParaRPr>
          </a:p>
        </p:txBody>
      </p:sp>
      <p:sp>
        <p:nvSpPr>
          <p:cNvPr id="6" name="Rechthoek 5">
            <a:extLst>
              <a:ext uri="{FF2B5EF4-FFF2-40B4-BE49-F238E27FC236}">
                <a16:creationId xmlns:a16="http://schemas.microsoft.com/office/drawing/2014/main" id="{2D073875-F3AE-09CF-CD40-B042F508E24B}"/>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dirty="0"/>
          </a:p>
        </p:txBody>
      </p:sp>
      <p:pic>
        <p:nvPicPr>
          <p:cNvPr id="5" name="Afbeelding 4" descr="Afbeelding met tekst, Lettertype, logo, Graphics&#10;&#10;Door AI gegenereerde inhoud is mogelijk onjuist.">
            <a:extLst>
              <a:ext uri="{FF2B5EF4-FFF2-40B4-BE49-F238E27FC236}">
                <a16:creationId xmlns:a16="http://schemas.microsoft.com/office/drawing/2014/main" id="{A7D3D600-8E5A-4F3A-F190-23D2E4B7B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3711474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A597BF7-59DA-4637-8A05-3C0A4FD2F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CE4AFB28-E7A8-50C2-244F-3882B6E1475B}"/>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D3B5AAEC-0EFC-9492-A05E-317257C742B5}"/>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Programma</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9C8026D7-E0EF-E913-7F8B-6CF2D6E57CAC}"/>
              </a:ext>
            </a:extLst>
          </p:cNvPr>
          <p:cNvSpPr>
            <a:spLocks noGrp="1"/>
          </p:cNvSpPr>
          <p:nvPr>
            <p:ph idx="1"/>
          </p:nvPr>
        </p:nvSpPr>
        <p:spPr>
          <a:xfrm>
            <a:off x="838200" y="2091017"/>
            <a:ext cx="10515600" cy="4085945"/>
          </a:xfrm>
        </p:spPr>
        <p:txBody>
          <a:bodyPr>
            <a:normAutofit/>
          </a:bodyPr>
          <a:lstStyle/>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Reflecteren op je eigen observaties tijdens de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huisweropdracht</a:t>
            </a: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Het koppelen van bevindingen aan de theorie</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Reflecteren op de rol van sociale media in het sociaal werk</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A5836196-E5B1-895D-9B67-4DF49492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388361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E5391-1F1C-05D6-176E-BCC31F5A891B}"/>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58E0A780-37E2-9E3D-4C34-F7A25CE81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B7E70BF9-B26C-75CC-C121-90EE57B0E6C3}"/>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43504FC0-CFD7-618B-DBA8-B776F2DDD647}"/>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Huiswerkopdracht</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CA0B8DFA-69F6-53C8-712A-5C4807B0786D}"/>
              </a:ext>
            </a:extLst>
          </p:cNvPr>
          <p:cNvSpPr>
            <a:spLocks noGrp="1"/>
          </p:cNvSpPr>
          <p:nvPr>
            <p:ph idx="1"/>
          </p:nvPr>
        </p:nvSpPr>
        <p:spPr>
          <a:xfrm>
            <a:off x="838200" y="2091017"/>
            <a:ext cx="7213763" cy="4085945"/>
          </a:xfrm>
        </p:spPr>
        <p:txBody>
          <a:bodyPr>
            <a:normAutofit/>
          </a:bodyPr>
          <a:lstStyle/>
          <a:p>
            <a:pPr marL="0" indent="0">
              <a:buNone/>
            </a:pPr>
            <a:r>
              <a:rPr lang="nl-NL" sz="2000" b="1" dirty="0">
                <a:solidFill>
                  <a:srgbClr val="4C5454"/>
                </a:solidFill>
                <a:latin typeface="Open sans" panose="020B0606030504020204" pitchFamily="34" charset="0"/>
                <a:ea typeface="Open sans" panose="020B0606030504020204" pitchFamily="34" charset="0"/>
                <a:cs typeface="Open sans" panose="020B0606030504020204" pitchFamily="34" charset="0"/>
              </a:rPr>
              <a:t>Klassikaal</a:t>
            </a:r>
          </a:p>
          <a:p>
            <a:pPr marL="0" indent="0">
              <a:buNone/>
            </a:pPr>
            <a:endParaRPr lang="nl-NL" sz="2000" b="1"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Wat heb je gezien?</a:t>
            </a: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Hoe was het om dit te doen?</a:t>
            </a: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En op welke manier werd je in de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rabbit</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hole getrokken?</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BBEAA921-88E2-DD44-6B45-720355001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3" name="Afbeelding 2" descr="Afbeelding met cirkel, Symmetrie, kunst, licht&#10;&#10;Door AI gegenereerde inhoud is mogelijk onjuist.">
            <a:extLst>
              <a:ext uri="{FF2B5EF4-FFF2-40B4-BE49-F238E27FC236}">
                <a16:creationId xmlns:a16="http://schemas.microsoft.com/office/drawing/2014/main" id="{DEEF9767-C749-784A-ECF6-FA0F66381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964" y="1033152"/>
            <a:ext cx="4140035" cy="5520047"/>
          </a:xfrm>
          <a:prstGeom prst="rect">
            <a:avLst/>
          </a:prstGeom>
        </p:spPr>
      </p:pic>
    </p:spTree>
    <p:extLst>
      <p:ext uri="{BB962C8B-B14F-4D97-AF65-F5344CB8AC3E}">
        <p14:creationId xmlns:p14="http://schemas.microsoft.com/office/powerpoint/2010/main" val="96248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2DCA2-7C24-7DF1-CD58-4F85A129B553}"/>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79CCD61D-8AF6-4BFC-E2CA-CA042A632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5567EAD0-EDBF-547F-029A-A593C91D64DA}"/>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337A06B2-E4B1-2BA7-F04E-CBA791087C75}"/>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Terugkoppeling</a:t>
            </a:r>
            <a:r>
              <a:rPr lang="en-US" sz="3600" b="1" dirty="0">
                <a:latin typeface="Open sans" panose="020B0606030504020204" pitchFamily="34" charset="0"/>
                <a:ea typeface="Open sans" panose="020B0606030504020204" pitchFamily="34" charset="0"/>
                <a:cs typeface="Open sans" panose="020B0606030504020204" pitchFamily="34" charset="0"/>
              </a:rPr>
              <a:t> rabbit holes</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EAE6AC99-CF2A-3829-E04A-64FD5B2A5387}"/>
              </a:ext>
            </a:extLst>
          </p:cNvPr>
          <p:cNvSpPr>
            <a:spLocks noGrp="1"/>
          </p:cNvSpPr>
          <p:nvPr>
            <p:ph idx="1"/>
          </p:nvPr>
        </p:nvSpPr>
        <p:spPr>
          <a:xfrm>
            <a:off x="838200" y="2091017"/>
            <a:ext cx="8382601" cy="4085945"/>
          </a:xfrm>
        </p:spPr>
        <p:txBody>
          <a:bodyPr>
            <a:normAutofit fontScale="92500" lnSpcReduction="10000"/>
          </a:bodyPr>
          <a:lstStyle/>
          <a:p>
            <a:pPr marL="0" indent="0">
              <a:buNone/>
            </a:pPr>
            <a:r>
              <a:rPr lang="nl-NL" sz="2000" b="1" dirty="0">
                <a:solidFill>
                  <a:srgbClr val="4C5454"/>
                </a:solidFill>
                <a:latin typeface="Open sans" panose="020B0606030504020204" pitchFamily="34" charset="0"/>
                <a:ea typeface="Open sans" panose="020B0606030504020204" pitchFamily="34" charset="0"/>
                <a:cs typeface="Open sans" panose="020B0606030504020204" pitchFamily="34" charset="0"/>
              </a:rPr>
              <a:t>In groepen van 3-4 studenten</a:t>
            </a:r>
          </a:p>
          <a:p>
            <a:pPr marL="0" indent="0">
              <a:buNone/>
            </a:pPr>
            <a:endParaRPr lang="nl-NL" sz="2000" b="1"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Pitch aan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elkaar</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welke</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i="1" dirty="0">
                <a:solidFill>
                  <a:srgbClr val="4C5454"/>
                </a:solidFill>
                <a:latin typeface="Open sans" panose="020B0606030504020204" pitchFamily="34" charset="0"/>
                <a:ea typeface="Open sans" panose="020B0606030504020204" pitchFamily="34" charset="0"/>
                <a:cs typeface="Open sans" panose="020B0606030504020204" pitchFamily="34" charset="0"/>
              </a:rPr>
              <a:t>rabbit hole </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je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hebt</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bezocht</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a:t>
            </a:r>
          </a:p>
          <a:p>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Vertel</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aan de hand van de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ingevulde</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obervatieschema’s</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kenmerken</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van de rabbit hole en de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opvallendste</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bevindingen</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a:t>
            </a:r>
          </a:p>
          <a:p>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Illustreer</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je pitch met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één</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i="1" dirty="0">
                <a:solidFill>
                  <a:srgbClr val="4C5454"/>
                </a:solidFill>
                <a:latin typeface="Open sans" panose="020B0606030504020204" pitchFamily="34" charset="0"/>
                <a:ea typeface="Open sans" panose="020B0606030504020204" pitchFamily="34" charset="0"/>
                <a:cs typeface="Open sans" panose="020B0606030504020204" pitchFamily="34" charset="0"/>
              </a:rPr>
              <a:t>post</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a:t>
            </a:r>
          </a:p>
          <a:p>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Bespreek</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vervolgens</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gezamenlijk</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de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volgende</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a:t>
            </a:r>
            <a:r>
              <a:rPr lang="en-US"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vragen</a:t>
            </a:r>
            <a:r>
              <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a:t>
            </a:r>
          </a:p>
          <a:p>
            <a:pPr lvl="1"/>
            <a:r>
              <a:rPr lang="nl-NL" dirty="0">
                <a:solidFill>
                  <a:srgbClr val="4C5454"/>
                </a:solidFill>
                <a:latin typeface="Open sans" panose="020B0606030504020204" pitchFamily="34" charset="0"/>
                <a:ea typeface="Open sans" panose="020B0606030504020204" pitchFamily="34" charset="0"/>
                <a:cs typeface="Open sans" panose="020B0606030504020204" pitchFamily="34" charset="0"/>
              </a:rPr>
              <a:t>Wanneer voelde het ongemakkelijk of risicovol?</a:t>
            </a:r>
          </a:p>
          <a:p>
            <a:pPr lvl="1"/>
            <a:r>
              <a:rPr lang="nl-NL" dirty="0">
                <a:solidFill>
                  <a:srgbClr val="4C5454"/>
                </a:solidFill>
                <a:latin typeface="Open sans" panose="020B0606030504020204" pitchFamily="34" charset="0"/>
                <a:ea typeface="Open sans" panose="020B0606030504020204" pitchFamily="34" charset="0"/>
                <a:cs typeface="Open sans" panose="020B0606030504020204" pitchFamily="34" charset="0"/>
              </a:rPr>
              <a:t>Wat deed de inhoud van de content met je gevoel?</a:t>
            </a:r>
          </a:p>
          <a:p>
            <a:pPr lvl="1"/>
            <a:r>
              <a:rPr lang="nl-NL" dirty="0">
                <a:solidFill>
                  <a:srgbClr val="4C5454"/>
                </a:solidFill>
                <a:latin typeface="Open sans" panose="020B0606030504020204" pitchFamily="34" charset="0"/>
                <a:ea typeface="Open sans" panose="020B0606030504020204" pitchFamily="34" charset="0"/>
                <a:cs typeface="Open sans" panose="020B0606030504020204" pitchFamily="34" charset="0"/>
              </a:rPr>
              <a:t>In hoeverre ging je meeleven of juist afzetten tegen bepaalde meningen?</a:t>
            </a:r>
            <a:endParaRPr lang="en-US" sz="20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D0F5796A-350C-A331-CD6B-3BC2FF45D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4" name="Afbeelding 3" descr="Afbeelding met gadget, Draagbaar communicatietoestel, Mobiele telefoon, Communicatieapparaat&#10;&#10;Door AI gegenereerde inhoud is mogelijk onjuist.">
            <a:extLst>
              <a:ext uri="{FF2B5EF4-FFF2-40B4-BE49-F238E27FC236}">
                <a16:creationId xmlns:a16="http://schemas.microsoft.com/office/drawing/2014/main" id="{F85A9F6E-6673-76C5-565A-5F270B8A83BB}"/>
              </a:ext>
            </a:extLst>
          </p:cNvPr>
          <p:cNvPicPr>
            <a:picLocks noChangeAspect="1"/>
          </p:cNvPicPr>
          <p:nvPr/>
        </p:nvPicPr>
        <p:blipFill>
          <a:blip r:embed="rId5">
            <a:extLst>
              <a:ext uri="{28A0092B-C50C-407E-A947-70E740481C1C}">
                <a14:useLocalDpi xmlns:a14="http://schemas.microsoft.com/office/drawing/2010/main" val="0"/>
              </a:ext>
            </a:extLst>
          </a:blip>
          <a:srcRect l="22729" r="39773"/>
          <a:stretch>
            <a:fillRect/>
          </a:stretch>
        </p:blipFill>
        <p:spPr>
          <a:xfrm>
            <a:off x="9221699" y="1031582"/>
            <a:ext cx="2969403" cy="5521618"/>
          </a:xfrm>
          <a:prstGeom prst="rect">
            <a:avLst/>
          </a:prstGeom>
        </p:spPr>
      </p:pic>
    </p:spTree>
    <p:extLst>
      <p:ext uri="{BB962C8B-B14F-4D97-AF65-F5344CB8AC3E}">
        <p14:creationId xmlns:p14="http://schemas.microsoft.com/office/powerpoint/2010/main" val="518114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2DE40-04E3-4741-2A17-9EA0CA9026D6}"/>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B47F9582-ACB9-842F-D353-13E588D78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4915A528-532C-0FA3-5C85-FB700F2A2B1C}"/>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86FD6AA3-79D3-6283-CDC7-3CB7CAD2C98D}"/>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Terugkoppeling</a:t>
            </a:r>
            <a:r>
              <a:rPr lang="en-US" sz="3600" b="1" dirty="0">
                <a:latin typeface="Open sans" panose="020B0606030504020204" pitchFamily="34" charset="0"/>
                <a:ea typeface="Open sans" panose="020B0606030504020204" pitchFamily="34" charset="0"/>
                <a:cs typeface="Open sans" panose="020B0606030504020204" pitchFamily="34" charset="0"/>
              </a:rPr>
              <a:t> rabbit holes</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9E80A419-A361-1A12-6681-F0718E4171F3}"/>
              </a:ext>
            </a:extLst>
          </p:cNvPr>
          <p:cNvSpPr>
            <a:spLocks noGrp="1"/>
          </p:cNvSpPr>
          <p:nvPr>
            <p:ph idx="1"/>
          </p:nvPr>
        </p:nvSpPr>
        <p:spPr>
          <a:xfrm>
            <a:off x="838200" y="2091017"/>
            <a:ext cx="10515600" cy="4085945"/>
          </a:xfrm>
        </p:spPr>
        <p:txBody>
          <a:bodyPr>
            <a:normAutofit/>
          </a:bodyPr>
          <a:lstStyle/>
          <a:p>
            <a:pPr marL="0" indent="0">
              <a:buNone/>
            </a:pPr>
            <a:r>
              <a:rPr lang="nl-NL" sz="2000" b="1" dirty="0">
                <a:solidFill>
                  <a:srgbClr val="4C5454"/>
                </a:solidFill>
                <a:latin typeface="Open sans" panose="020B0606030504020204" pitchFamily="34" charset="0"/>
                <a:ea typeface="Open sans" panose="020B0606030504020204" pitchFamily="34" charset="0"/>
                <a:cs typeface="Open sans" panose="020B0606030504020204" pitchFamily="34" charset="0"/>
              </a:rPr>
              <a:t>Klassikaal</a:t>
            </a:r>
          </a:p>
          <a:p>
            <a:pPr marL="0" indent="0">
              <a:buNone/>
            </a:pPr>
            <a:endParaRPr lang="nl-NL" sz="2400" b="1"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Wat zijn de belangrijkste inzichten?</a:t>
            </a:r>
            <a:endParaRPr lang="en-US" sz="20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50C1316C-BC04-45A8-B693-DCF6D712B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3" name="Afbeelding 2" descr="Afbeelding met cirkel, Symmetrie, kunst, licht&#10;&#10;Door AI gegenereerde inhoud is mogelijk onjuist.">
            <a:extLst>
              <a:ext uri="{FF2B5EF4-FFF2-40B4-BE49-F238E27FC236}">
                <a16:creationId xmlns:a16="http://schemas.microsoft.com/office/drawing/2014/main" id="{D7667CC3-DEAB-D581-835E-724B80B343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964" y="1033152"/>
            <a:ext cx="4140035" cy="5520047"/>
          </a:xfrm>
          <a:prstGeom prst="rect">
            <a:avLst/>
          </a:prstGeom>
        </p:spPr>
      </p:pic>
    </p:spTree>
    <p:extLst>
      <p:ext uri="{BB962C8B-B14F-4D97-AF65-F5344CB8AC3E}">
        <p14:creationId xmlns:p14="http://schemas.microsoft.com/office/powerpoint/2010/main" val="2173470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7CF9-A496-D0FA-F825-DDD3F1A3CFF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902B7C-229B-95A3-0023-7B8F1CD6E114}"/>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Polarisatie</a:t>
            </a:r>
            <a:r>
              <a:rPr lang="en-US" sz="3600" b="1" dirty="0">
                <a:latin typeface="Open sans" panose="020B0606030504020204" pitchFamily="34" charset="0"/>
                <a:ea typeface="Open sans" panose="020B0606030504020204" pitchFamily="34" charset="0"/>
                <a:cs typeface="Open sans" panose="020B0606030504020204" pitchFamily="34" charset="0"/>
              </a:rPr>
              <a:t> en rabbit holes</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7A168264-293F-D649-6E6C-D1302430020C}"/>
              </a:ext>
            </a:extLst>
          </p:cNvPr>
          <p:cNvSpPr>
            <a:spLocks noGrp="1"/>
          </p:cNvSpPr>
          <p:nvPr>
            <p:ph idx="1"/>
          </p:nvPr>
        </p:nvSpPr>
        <p:spPr>
          <a:xfrm>
            <a:off x="838200" y="2091017"/>
            <a:ext cx="7226545" cy="4085945"/>
          </a:xfrm>
        </p:spPr>
        <p:txBody>
          <a:bodyPr>
            <a:normAutofit/>
          </a:bodyPr>
          <a:lstStyle/>
          <a:p>
            <a:pPr marL="0" indent="0">
              <a:buNone/>
            </a:pPr>
            <a:r>
              <a:rPr lang="nl-NL" sz="2000" b="1" dirty="0">
                <a:solidFill>
                  <a:srgbClr val="4C5454"/>
                </a:solidFill>
                <a:latin typeface="Open sans" panose="020B0606030504020204" pitchFamily="34" charset="0"/>
                <a:ea typeface="Open sans" panose="020B0606030504020204" pitchFamily="34" charset="0"/>
                <a:cs typeface="Open sans" panose="020B0606030504020204" pitchFamily="34" charset="0"/>
              </a:rPr>
              <a:t>Klassikaal</a:t>
            </a:r>
          </a:p>
          <a:p>
            <a:pPr marL="0" indent="0">
              <a:buNone/>
            </a:pP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Welke </a:t>
            </a:r>
            <a:r>
              <a:rPr lang="nl-NL" sz="2400" i="1" dirty="0">
                <a:solidFill>
                  <a:srgbClr val="4C5454"/>
                </a:solidFill>
                <a:latin typeface="Open sans" panose="020B0606030504020204" pitchFamily="34" charset="0"/>
                <a:ea typeface="Open sans" panose="020B0606030504020204" pitchFamily="34" charset="0"/>
                <a:cs typeface="Open sans" panose="020B0606030504020204" pitchFamily="34" charset="0"/>
              </a:rPr>
              <a:t>theorie</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over polarisatie herkende je in jouw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rabbit</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hole?</a:t>
            </a:r>
            <a:endParaRPr lang="en-US"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02927083-690C-BD68-A1D0-9CD6C0B97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8" name="Afbeelding 7">
            <a:extLst>
              <a:ext uri="{FF2B5EF4-FFF2-40B4-BE49-F238E27FC236}">
                <a16:creationId xmlns:a16="http://schemas.microsoft.com/office/drawing/2014/main" id="{EFCF6938-906B-92FA-93F4-47FAEA94F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E28100A1-D7B0-FE9E-6329-64918FE41CAA}"/>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pic>
        <p:nvPicPr>
          <p:cNvPr id="10" name="Afbeelding 9" descr="Afbeelding met zwart-wit, Stillevenfotografie, schaakstuk, muur&#10;&#10;Door AI gegenereerde inhoud is mogelijk onjuist.">
            <a:extLst>
              <a:ext uri="{FF2B5EF4-FFF2-40B4-BE49-F238E27FC236}">
                <a16:creationId xmlns:a16="http://schemas.microsoft.com/office/drawing/2014/main" id="{B7BD1F20-AF8B-4883-3326-267AB63BD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134" y="1031582"/>
            <a:ext cx="3680866" cy="5521618"/>
          </a:xfrm>
          <a:prstGeom prst="rect">
            <a:avLst/>
          </a:prstGeom>
        </p:spPr>
      </p:pic>
    </p:spTree>
    <p:extLst>
      <p:ext uri="{BB962C8B-B14F-4D97-AF65-F5344CB8AC3E}">
        <p14:creationId xmlns:p14="http://schemas.microsoft.com/office/powerpoint/2010/main" val="2630548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0BB35-61C2-2BD0-2D81-F44C7DAD77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377E54B-411E-38F7-F1D7-F78EFE4AD791}"/>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Polarisatie</a:t>
            </a:r>
            <a:r>
              <a:rPr lang="en-US" sz="3600" b="1" dirty="0">
                <a:latin typeface="Open sans" panose="020B0606030504020204" pitchFamily="34" charset="0"/>
                <a:ea typeface="Open sans" panose="020B0606030504020204" pitchFamily="34" charset="0"/>
                <a:cs typeface="Open sans" panose="020B0606030504020204" pitchFamily="34" charset="0"/>
              </a:rPr>
              <a:t> en rabbit holes</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85B94B8F-5CEA-5BCE-A63C-2114EC661A35}"/>
              </a:ext>
            </a:extLst>
          </p:cNvPr>
          <p:cNvSpPr>
            <a:spLocks noGrp="1"/>
          </p:cNvSpPr>
          <p:nvPr>
            <p:ph idx="1"/>
          </p:nvPr>
        </p:nvSpPr>
        <p:spPr>
          <a:xfrm>
            <a:off x="838200" y="2091017"/>
            <a:ext cx="7226545" cy="4085945"/>
          </a:xfrm>
        </p:spPr>
        <p:txBody>
          <a:bodyPr>
            <a:normAutofit/>
          </a:bodyPr>
          <a:lstStyle/>
          <a:p>
            <a:pPr marL="0" indent="0">
              <a:buNone/>
            </a:pPr>
            <a:r>
              <a:rPr lang="nl-NL" sz="2000" dirty="0">
                <a:solidFill>
                  <a:srgbClr val="4C5454"/>
                </a:solidFill>
                <a:latin typeface="Open sans" panose="020B0606030504020204" pitchFamily="34" charset="0"/>
                <a:ea typeface="Open sans" panose="020B0606030504020204" pitchFamily="34" charset="0"/>
                <a:cs typeface="Open sans" panose="020B0606030504020204" pitchFamily="34" charset="0"/>
              </a:rPr>
              <a:t>Op het moment zijn met name gender, migratie en internationale relaties onderwerpen waarvan politici en (sociale) media gretig gebruik maken om polariserend in te zetten. De opkomst van </a:t>
            </a:r>
            <a:r>
              <a:rPr lang="nl-NL" sz="20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rechtspopulistische</a:t>
            </a:r>
            <a:r>
              <a:rPr lang="nl-NL" sz="2000" dirty="0">
                <a:solidFill>
                  <a:srgbClr val="4C5454"/>
                </a:solidFill>
                <a:latin typeface="Open sans" panose="020B0606030504020204" pitchFamily="34" charset="0"/>
                <a:ea typeface="Open sans" panose="020B0606030504020204" pitchFamily="34" charset="0"/>
                <a:cs typeface="Open sans" panose="020B0606030504020204" pitchFamily="34" charset="0"/>
              </a:rPr>
              <a:t> politiek is sterk verweven met een opkomst van conservatieve genderideeën en een toenemende weerstand ten opzichte van migratie. Dit heeft onder andere te maken met een toenemende economische en sociale ongelijkheid. </a:t>
            </a:r>
          </a:p>
          <a:p>
            <a:pPr marL="0" indent="0">
              <a:buNone/>
            </a:pP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Herken je deze thema’s in je </a:t>
            </a:r>
            <a:r>
              <a:rPr lang="nl-NL" sz="2400" dirty="0" err="1">
                <a:solidFill>
                  <a:srgbClr val="4C5454"/>
                </a:solidFill>
                <a:latin typeface="Open sans" panose="020B0606030504020204" pitchFamily="34" charset="0"/>
                <a:ea typeface="Open sans" panose="020B0606030504020204" pitchFamily="34" charset="0"/>
                <a:cs typeface="Open sans" panose="020B0606030504020204" pitchFamily="34" charset="0"/>
              </a:rPr>
              <a:t>rabbit</a:t>
            </a: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 hole?</a:t>
            </a:r>
          </a:p>
          <a:p>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En hoe zit dat met je eigen online wereld?</a:t>
            </a:r>
          </a:p>
        </p:txBody>
      </p:sp>
      <p:pic>
        <p:nvPicPr>
          <p:cNvPr id="2" name="Afbeelding 1" descr="Afbeelding met tekst, Lettertype, logo, Graphics&#10;&#10;Door AI gegenereerde inhoud is mogelijk onjuist.">
            <a:extLst>
              <a:ext uri="{FF2B5EF4-FFF2-40B4-BE49-F238E27FC236}">
                <a16:creationId xmlns:a16="http://schemas.microsoft.com/office/drawing/2014/main" id="{1CC90D2E-6299-52BB-B6FB-159ACD21C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pic>
        <p:nvPicPr>
          <p:cNvPr id="8" name="Afbeelding 7">
            <a:extLst>
              <a:ext uri="{FF2B5EF4-FFF2-40B4-BE49-F238E27FC236}">
                <a16:creationId xmlns:a16="http://schemas.microsoft.com/office/drawing/2014/main" id="{B9FFA9E0-558B-DE55-568F-1047312D9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DD042371-BFD6-600D-F317-2542FD278219}"/>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pic>
        <p:nvPicPr>
          <p:cNvPr id="3" name="Picture 6" descr="Geert Wilders zegt waar het op neerkomt en dat waarderen mensen' | Vandaag  Inside">
            <a:extLst>
              <a:ext uri="{FF2B5EF4-FFF2-40B4-BE49-F238E27FC236}">
                <a16:creationId xmlns:a16="http://schemas.microsoft.com/office/drawing/2014/main" id="{43288D19-F702-EDA6-29D0-00870FD1F42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064745" y="1318139"/>
            <a:ext cx="4127256" cy="23112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drew Tate mag toch niet weg uit Roemenië, uitspraak van rechter  vernietigd | Achterklap | NU.nl">
            <a:extLst>
              <a:ext uri="{FF2B5EF4-FFF2-40B4-BE49-F238E27FC236}">
                <a16:creationId xmlns:a16="http://schemas.microsoft.com/office/drawing/2014/main" id="{FFF475DE-279E-D924-7E4D-B12BA8D5001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64746" y="3801713"/>
            <a:ext cx="4127255" cy="231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47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250E-440F-97C1-6AF2-9CA41755B57C}"/>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71D8368E-EEF9-5646-242F-CF978B1EB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53200"/>
            <a:ext cx="12192000" cy="304800"/>
          </a:xfrm>
          <a:prstGeom prst="rect">
            <a:avLst/>
          </a:prstGeom>
        </p:spPr>
      </p:pic>
      <p:sp>
        <p:nvSpPr>
          <p:cNvPr id="6" name="Rechthoek 5">
            <a:extLst>
              <a:ext uri="{FF2B5EF4-FFF2-40B4-BE49-F238E27FC236}">
                <a16:creationId xmlns:a16="http://schemas.microsoft.com/office/drawing/2014/main" id="{403C7FAC-905A-8D82-486B-E1A5E72E6AAA}"/>
              </a:ext>
            </a:extLst>
          </p:cNvPr>
          <p:cNvSpPr/>
          <p:nvPr/>
        </p:nvSpPr>
        <p:spPr>
          <a:xfrm>
            <a:off x="4814047" y="0"/>
            <a:ext cx="7377953" cy="1033153"/>
          </a:xfrm>
          <a:prstGeom prst="rect">
            <a:avLst/>
          </a:prstGeom>
          <a:solidFill>
            <a:srgbClr val="EB7140"/>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sz="16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493E22DD-1B38-DCC3-5CEE-41CBC82BDCEC}"/>
              </a:ext>
            </a:extLst>
          </p:cNvPr>
          <p:cNvSpPr>
            <a:spLocks noGrp="1"/>
          </p:cNvSpPr>
          <p:nvPr>
            <p:ph type="title"/>
          </p:nvPr>
        </p:nvSpPr>
        <p:spPr>
          <a:xfrm>
            <a:off x="838200" y="1318139"/>
            <a:ext cx="10515600" cy="638736"/>
          </a:xfrm>
        </p:spPr>
        <p:txBody>
          <a:bodyPr>
            <a:normAutofit/>
          </a:bodyPr>
          <a:lstStyle/>
          <a:p>
            <a:r>
              <a:rPr lang="en-US" sz="3600" b="1" dirty="0" err="1">
                <a:latin typeface="Open sans" panose="020B0606030504020204" pitchFamily="34" charset="0"/>
                <a:ea typeface="Open sans" panose="020B0606030504020204" pitchFamily="34" charset="0"/>
                <a:cs typeface="Open sans" panose="020B0606030504020204" pitchFamily="34" charset="0"/>
              </a:rPr>
              <a:t>Sociaal</a:t>
            </a:r>
            <a:r>
              <a:rPr lang="en-US" sz="3600" b="1" dirty="0">
                <a:latin typeface="Open sans" panose="020B0606030504020204" pitchFamily="34" charset="0"/>
                <a:ea typeface="Open sans" panose="020B0606030504020204" pitchFamily="34" charset="0"/>
                <a:cs typeface="Open sans" panose="020B0606030504020204" pitchFamily="34" charset="0"/>
              </a:rPr>
              <a:t> </a:t>
            </a:r>
            <a:r>
              <a:rPr lang="en-US" sz="3600" b="1" dirty="0" err="1">
                <a:latin typeface="Open sans" panose="020B0606030504020204" pitchFamily="34" charset="0"/>
                <a:ea typeface="Open sans" panose="020B0606030504020204" pitchFamily="34" charset="0"/>
                <a:cs typeface="Open sans" panose="020B0606030504020204" pitchFamily="34" charset="0"/>
              </a:rPr>
              <a:t>werk</a:t>
            </a:r>
            <a:endParaRPr lang="nl-NL"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75BE6796-FF2D-30B1-6C8F-ECDFDB975D8C}"/>
              </a:ext>
            </a:extLst>
          </p:cNvPr>
          <p:cNvSpPr>
            <a:spLocks noGrp="1"/>
          </p:cNvSpPr>
          <p:nvPr>
            <p:ph idx="1"/>
          </p:nvPr>
        </p:nvSpPr>
        <p:spPr>
          <a:xfrm>
            <a:off x="838200" y="2091017"/>
            <a:ext cx="10515600" cy="4085945"/>
          </a:xfrm>
        </p:spPr>
        <p:txBody>
          <a:bodyPr>
            <a:normAutofit/>
          </a:bodyPr>
          <a:lstStyle/>
          <a:p>
            <a:pPr marL="0" indent="0">
              <a:buNone/>
            </a:pPr>
            <a:r>
              <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rPr>
              <a:t>‘Sociaal werk is een op de praktijk gebaseerd beroep en een academische discipline die sociale verandering en ontwikkeling, sociale cohesie, empowerment en bevrijding van mensen bevordert. Principes van sociale rechtvaardigheid, mensenrechten, collectieve sociale verantwoordelijkheid en respect voor vormen van diversiteit staan centraal in het sociaal werk. Onderbouwd door sociaalwerktheorieën, sociale- en menswetenschappen en inheemse of lokale vormen van kennis, engageert sociaal werk mensen en structuren om problemen aan te pakken en welzijn te bevorderen.’  </a:t>
            </a:r>
            <a:r>
              <a:rPr lang="nl-NL" sz="1800" dirty="0">
                <a:solidFill>
                  <a:srgbClr val="4C5454"/>
                </a:solidFill>
                <a:latin typeface="Open sans" panose="020B0606030504020204" pitchFamily="34" charset="0"/>
                <a:ea typeface="Open sans" panose="020B0606030504020204" pitchFamily="34" charset="0"/>
                <a:cs typeface="Open sans" panose="020B0606030504020204" pitchFamily="34" charset="0"/>
              </a:rPr>
              <a:t>(IFSW &amp; IASSW, 2014)</a:t>
            </a:r>
            <a:endParaRPr lang="nl-NL" sz="2400" dirty="0">
              <a:solidFill>
                <a:srgbClr val="4C545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descr="Afbeelding met tekst, Lettertype, logo, Graphics&#10;&#10;Door AI gegenereerde inhoud is mogelijk onjuist.">
            <a:extLst>
              <a:ext uri="{FF2B5EF4-FFF2-40B4-BE49-F238E27FC236}">
                <a16:creationId xmlns:a16="http://schemas.microsoft.com/office/drawing/2014/main" id="{53454EC8-BEDC-0AA7-62DE-089A9F063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14047" cy="1031582"/>
          </a:xfrm>
          <a:prstGeom prst="rect">
            <a:avLst/>
          </a:prstGeom>
        </p:spPr>
      </p:pic>
    </p:spTree>
    <p:extLst>
      <p:ext uri="{BB962C8B-B14F-4D97-AF65-F5344CB8AC3E}">
        <p14:creationId xmlns:p14="http://schemas.microsoft.com/office/powerpoint/2010/main" val="45311330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b="1"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nancierSubsidieverstrekker xmlns="1f7ab50f-86ca-4990-8cf2-d29dc34c52f9" xsi:nil="true"/>
    <Archiveerdatum xmlns="1f7ab50f-86ca-4990-8cf2-d29dc34c52f9" xsi:nil="true"/>
    <Kenniscentrum xmlns="1f7ab50f-86ca-4990-8cf2-d29dc34c52f9">KCT</Kenniscentrum>
    <FormeleEinddatum xmlns="1f7ab50f-86ca-4990-8cf2-d29dc34c52f9" xsi:nil="true"/>
    <Projectnummer xmlns="1f7ab50f-86ca-4990-8cf2-d29dc34c52f9" xsi:nil="true"/>
    <FormeleStartdatum xmlns="1f7ab50f-86ca-4990-8cf2-d29dc34c52f9" xsi:nil="true"/>
    <Procesfase xmlns="1f7ab50f-86ca-4990-8cf2-d29dc34c52f9">aanvraagfase</Procesfase>
    <lcf76f155ced4ddcb4097134ff3c332f xmlns="ea016a50-4395-487d-ae85-89d5607ff42b">
      <Terms xmlns="http://schemas.microsoft.com/office/infopath/2007/PartnerControls"/>
    </lcf76f155ced4ddcb4097134ff3c332f>
    <TaxCatchAll xmlns="1f7ab50f-86ca-4990-8cf2-d29dc34c52f9" xsi:nil="true"/>
    <Aanvraagnummer xmlns="1f7ab50f-86ca-4990-8cf2-d29dc34c52f9">OPP1884</Aanvraagnummer>
    <Projectnaam xmlns="1f7ab50f-86ca-4990-8cf2-d29dc34c52f9" xsi:nil="true"/>
    <TeamID xmlns="1f7ab50f-86ca-4990-8cf2-d29dc34c52f9">f4c8528c-8bf6-45a0-a089-38d7d443e62a</TeamID>
    <NaamAanvraag xmlns="1f7ab50f-86ca-4990-8cf2-d29dc34c52f9">Werkplaats Sociaal Domein ZHZ</NaamAanvraag>
    <Regeling xmlns="1f7ab50f-86ca-4990-8cf2-d29dc34c52f9" xsi:nil="true"/>
    <BewarenTot xmlns="1f7ab50f-86ca-4990-8cf2-d29dc34c52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oject document" ma:contentTypeID="0x010100D0E384F301C10D40AB856C35D0E53168000498F9C6DD777F4DA1E38F6F4A98D699" ma:contentTypeVersion="27" ma:contentTypeDescription="Create a new document." ma:contentTypeScope="" ma:versionID="342c1ffad6aeecfcce600b95933fb765">
  <xsd:schema xmlns:xsd="http://www.w3.org/2001/XMLSchema" xmlns:xs="http://www.w3.org/2001/XMLSchema" xmlns:p="http://schemas.microsoft.com/office/2006/metadata/properties" xmlns:ns2="1f7ab50f-86ca-4990-8cf2-d29dc34c52f9" xmlns:ns3="ea016a50-4395-487d-ae85-89d5607ff42b" targetNamespace="http://schemas.microsoft.com/office/2006/metadata/properties" ma:root="true" ma:fieldsID="6ef8a8071f822e99a0448e1b7899a05d" ns2:_="" ns3:_="">
    <xsd:import namespace="1f7ab50f-86ca-4990-8cf2-d29dc34c52f9"/>
    <xsd:import namespace="ea016a50-4395-487d-ae85-89d5607ff42b"/>
    <xsd:element name="properties">
      <xsd:complexType>
        <xsd:sequence>
          <xsd:element name="documentManagement">
            <xsd:complexType>
              <xsd:all>
                <xsd:element ref="ns2:NaamAanvraag" minOccurs="0"/>
                <xsd:element ref="ns2:TeamID" minOccurs="0"/>
                <xsd:element ref="ns2:Aanvraagnummer" minOccurs="0"/>
                <xsd:element ref="ns2:Projectnaam" minOccurs="0"/>
                <xsd:element ref="ns2:Projectnummer" minOccurs="0"/>
                <xsd:element ref="ns2:FormeleStartdatum" minOccurs="0"/>
                <xsd:element ref="ns2:Regeling" minOccurs="0"/>
                <xsd:element ref="ns2:BewarenTot" minOccurs="0"/>
                <xsd:element ref="ns2:FinancierSubsidieverstrekker" minOccurs="0"/>
                <xsd:element ref="ns2:FormeleEinddatum" minOccurs="0"/>
                <xsd:element ref="ns2:Kenniscentrum" minOccurs="0"/>
                <xsd:element ref="ns2:Archiveerdatum" minOccurs="0"/>
                <xsd:element ref="ns2:Procesfase"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ab50f-86ca-4990-8cf2-d29dc34c52f9" elementFormDefault="qualified">
    <xsd:import namespace="http://schemas.microsoft.com/office/2006/documentManagement/types"/>
    <xsd:import namespace="http://schemas.microsoft.com/office/infopath/2007/PartnerControls"/>
    <xsd:element name="NaamAanvraag" ma:index="8" nillable="true" ma:displayName="Naam aanvraag" ma:default="Werkplaats Sociaal Domein ZHZ" ma:internalName="NaamAanvraag">
      <xsd:simpleType>
        <xsd:restriction base="dms:Text"/>
      </xsd:simpleType>
    </xsd:element>
    <xsd:element name="TeamID" ma:index="9" nillable="true" ma:displayName="Team ID" ma:default="f4c8528c-8bf6-45a0-a089-38d7d443e62a" ma:internalName="TeamID">
      <xsd:simpleType>
        <xsd:restriction base="dms:Text"/>
      </xsd:simpleType>
    </xsd:element>
    <xsd:element name="Aanvraagnummer" ma:index="10" nillable="true" ma:displayName="Aanvraagnummer" ma:default="OPP1884" ma:internalName="Aanvraagnummer">
      <xsd:simpleType>
        <xsd:restriction base="dms:Text"/>
      </xsd:simpleType>
    </xsd:element>
    <xsd:element name="Projectnaam" ma:index="11" nillable="true" ma:displayName="Projectnaam" ma:default="" ma:internalName="Projectnaam">
      <xsd:simpleType>
        <xsd:restriction base="dms:Text"/>
      </xsd:simpleType>
    </xsd:element>
    <xsd:element name="Projectnummer" ma:index="12" nillable="true" ma:displayName="Projectnummer" ma:default="" ma:internalName="Projectnummer">
      <xsd:simpleType>
        <xsd:restriction base="dms:Text"/>
      </xsd:simpleType>
    </xsd:element>
    <xsd:element name="FormeleStartdatum" ma:index="13" nillable="true" ma:displayName="Formele startdatum project" ma:default="" ma:format="DateOnly" ma:internalName="FormeleStartdatum">
      <xsd:simpleType>
        <xsd:restriction base="dms:DateTime"/>
      </xsd:simpleType>
    </xsd:element>
    <xsd:element name="Regeling" ma:index="14" nillable="true" ma:displayName="Regeling" ma:default="" ma:internalName="Regeling">
      <xsd:simpleType>
        <xsd:restriction base="dms:Text"/>
      </xsd:simpleType>
    </xsd:element>
    <xsd:element name="BewarenTot" ma:index="15" nillable="true" ma:displayName="Bewaren tot" ma:format="DateOnly" ma:internalName="BewarenTot">
      <xsd:simpleType>
        <xsd:restriction base="dms:DateTime"/>
      </xsd:simpleType>
    </xsd:element>
    <xsd:element name="FinancierSubsidieverstrekker" ma:index="16" nillable="true" ma:displayName="Financier / subsidieverstrekker" ma:default="" ma:internalName="FinancierSubsidieverstrekker">
      <xsd:simpleType>
        <xsd:restriction base="dms:Text"/>
      </xsd:simpleType>
    </xsd:element>
    <xsd:element name="FormeleEinddatum" ma:index="17" nillable="true" ma:displayName="Formele einddatum project" ma:default="" ma:format="DateOnly" ma:internalName="FormeleEinddatum">
      <xsd:simpleType>
        <xsd:restriction base="dms:DateTime"/>
      </xsd:simpleType>
    </xsd:element>
    <xsd:element name="Kenniscentrum" ma:index="18" nillable="true" ma:displayName="Kenniscentrum" ma:default="KCT" ma:internalName="Kenniscentrum">
      <xsd:simpleType>
        <xsd:restriction base="dms:Text"/>
      </xsd:simpleType>
    </xsd:element>
    <xsd:element name="Archiveerdatum" ma:index="19" nillable="true" ma:displayName="Archiveerdatum" ma:format="DateOnly" ma:internalName="Archiveerdatum">
      <xsd:simpleType>
        <xsd:restriction base="dms:DateTime"/>
      </xsd:simpleType>
    </xsd:element>
    <xsd:element name="Procesfase" ma:index="20" nillable="true" ma:displayName="Procesfase" ma:default="aanvraagfase" ma:internalName="Procesfase">
      <xsd:simpleType>
        <xsd:restriction base="dms:Text"/>
      </xsd:simpleType>
    </xsd:element>
    <xsd:element name="TaxCatchAll" ma:index="25" nillable="true" ma:displayName="Taxonomy Catch All Column" ma:hidden="true" ma:list="{6b413ca5-3ca0-458f-8fe0-a675bd3bc1b1}" ma:internalName="TaxCatchAll" ma:showField="CatchAllData" ma:web="1f7ab50f-86ca-4990-8cf2-d29dc34c52f9">
      <xsd:complexType>
        <xsd:complexContent>
          <xsd:extension base="dms:MultiChoiceLookup">
            <xsd:sequence>
              <xsd:element name="Value" type="dms:Lookup" maxOccurs="unbounded" minOccurs="0" nillable="true"/>
            </xsd:sequence>
          </xsd:extension>
        </xsd:complexContent>
      </xsd:complex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016a50-4395-487d-ae85-89d5607ff42b" elementFormDefault="qualified">
    <xsd:import namespace="http://schemas.microsoft.com/office/2006/documentManagement/types"/>
    <xsd:import namespace="http://schemas.microsoft.com/office/infopath/2007/PartnerControls"/>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E8F9D9-AFD0-4A0F-A699-92E99F0D6DC5}">
  <ds:schemaRefs>
    <ds:schemaRef ds:uri="http://purl.org/dc/elements/1.1/"/>
    <ds:schemaRef ds:uri="http://purl.org/dc/term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www.w3.org/XML/1998/namespace"/>
    <ds:schemaRef ds:uri="ea016a50-4395-487d-ae85-89d5607ff42b"/>
    <ds:schemaRef ds:uri="1f7ab50f-86ca-4990-8cf2-d29dc34c52f9"/>
    <ds:schemaRef ds:uri="http://schemas.microsoft.com/office/2006/metadata/properties"/>
  </ds:schemaRefs>
</ds:datastoreItem>
</file>

<file path=customXml/itemProps2.xml><?xml version="1.0" encoding="utf-8"?>
<ds:datastoreItem xmlns:ds="http://schemas.openxmlformats.org/officeDocument/2006/customXml" ds:itemID="{67AF0BFB-02AC-4484-A67D-7860B7FE8EED}">
  <ds:schemaRefs>
    <ds:schemaRef ds:uri="http://schemas.microsoft.com/sharepoint/v3/contenttype/forms"/>
  </ds:schemaRefs>
</ds:datastoreItem>
</file>

<file path=customXml/itemProps3.xml><?xml version="1.0" encoding="utf-8"?>
<ds:datastoreItem xmlns:ds="http://schemas.openxmlformats.org/officeDocument/2006/customXml" ds:itemID="{3714610B-1CCE-4A24-A3CB-160EA3A4F0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7ab50f-86ca-4990-8cf2-d29dc34c52f9"/>
    <ds:schemaRef ds:uri="ea016a50-4395-487d-ae85-89d5607ff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ca6fbace-7cba-4d53-8681-a06284f7ff46}" enabled="0" method="" siteId="{ca6fbace-7cba-4d53-8681-a06284f7ff46}" removed="1"/>
</clbl:labelList>
</file>

<file path=docProps/app.xml><?xml version="1.0" encoding="utf-8"?>
<Properties xmlns="http://schemas.openxmlformats.org/officeDocument/2006/extended-properties" xmlns:vt="http://schemas.openxmlformats.org/officeDocument/2006/docPropsVTypes">
  <TotalTime>800</TotalTime>
  <Words>1189</Words>
  <Application>Microsoft Office PowerPoint</Application>
  <PresentationFormat>Breedbeeld</PresentationFormat>
  <Paragraphs>197</Paragraphs>
  <Slides>24</Slides>
  <Notes>22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24</vt:i4>
      </vt:variant>
    </vt:vector>
  </HeadingPairs>
  <TitlesOfParts>
    <vt:vector size="30" baseType="lpstr">
      <vt:lpstr>Arial</vt:lpstr>
      <vt:lpstr>Calibri</vt:lpstr>
      <vt:lpstr>Calibri Light</vt:lpstr>
      <vt:lpstr>Fira Sans</vt:lpstr>
      <vt:lpstr>Open sans</vt:lpstr>
      <vt:lpstr>Kantoorthema</vt:lpstr>
      <vt:lpstr>PowerPoint-presentatie</vt:lpstr>
      <vt:lpstr>Welkom terug!</vt:lpstr>
      <vt:lpstr>Programma</vt:lpstr>
      <vt:lpstr>Huiswerkopdracht</vt:lpstr>
      <vt:lpstr>Terugkoppeling rabbit holes</vt:lpstr>
      <vt:lpstr>Terugkoppeling rabbit holes</vt:lpstr>
      <vt:lpstr>Polarisatie en rabbit holes</vt:lpstr>
      <vt:lpstr>Polarisatie en rabbit holes</vt:lpstr>
      <vt:lpstr>Sociaal werk</vt:lpstr>
      <vt:lpstr>De rol van social werk</vt:lpstr>
      <vt:lpstr>De rol van social werk</vt:lpstr>
      <vt:lpstr>Stelling</vt:lpstr>
      <vt:lpstr>Stelling</vt:lpstr>
      <vt:lpstr>Stelling</vt:lpstr>
      <vt:lpstr>Stelling</vt:lpstr>
      <vt:lpstr>Stelling</vt:lpstr>
      <vt:lpstr>PowerPoint-presentatie</vt:lpstr>
      <vt:lpstr>Depolariseren</vt:lpstr>
      <vt:lpstr>Depolariseren</vt:lpstr>
      <vt:lpstr>Huiswerkopdracht</vt:lpstr>
      <vt:lpstr>Huiswerkopdracht</vt:lpstr>
      <vt:lpstr>Huiswerkopdracht</vt:lpstr>
      <vt:lpstr>Volgende les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Velden, Dianne van der</dc:creator>
  <cp:keywords>False</cp:keywords>
  <cp:lastModifiedBy>Avest, D.J. ter (David)</cp:lastModifiedBy>
  <cp:revision>46</cp:revision>
  <dcterms:created xsi:type="dcterms:W3CDTF">2021-05-26T09:19:44Z</dcterms:created>
  <dcterms:modified xsi:type="dcterms:W3CDTF">2026-05-22T21:26:20Z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0x010100D0E384F301C10D40AB856C35D0E53168000498F9C6DD777F4DA1E38F6F4A98D699</vt:lpwstr>
  </property>
</Properties>
</file>