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76" r:id="rId3"/>
    <p:sldId id="284" r:id="rId4"/>
    <p:sldId id="283" r:id="rId5"/>
    <p:sldId id="285" r:id="rId6"/>
    <p:sldId id="286" r:id="rId7"/>
    <p:sldId id="293" r:id="rId8"/>
    <p:sldId id="294" r:id="rId9"/>
    <p:sldId id="290" r:id="rId10"/>
    <p:sldId id="288" r:id="rId11"/>
    <p:sldId id="291" r:id="rId12"/>
    <p:sldId id="287" r:id="rId13"/>
    <p:sldId id="295" r:id="rId14"/>
    <p:sldId id="292" r:id="rId15"/>
    <p:sldId id="269" r:id="rId16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C1E"/>
    <a:srgbClr val="CC00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75" d="100"/>
          <a:sy n="75" d="100"/>
        </p:scale>
        <p:origin x="107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92" d="100"/>
          <a:sy n="92" d="100"/>
        </p:scale>
        <p:origin x="-2800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53178" y="165444"/>
            <a:ext cx="3021189" cy="2481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04238" y="413610"/>
            <a:ext cx="2945659" cy="248166"/>
          </a:xfrm>
          <a:prstGeom prst="rect">
            <a:avLst/>
          </a:prstGeom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ea typeface="Arial" pitchFamily="-107" charset="0"/>
                <a:cs typeface="Arial" pitchFamily="-107" charset="0"/>
              </a:defRPr>
            </a:lvl1pPr>
          </a:lstStyle>
          <a:p>
            <a:fld id="{9FFC3C3C-8601-6747-B309-55188EEAA812}" type="datetime1">
              <a:rPr lang="en-US"/>
              <a:pPr/>
              <a:t>12/17/2014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758373" y="9430307"/>
            <a:ext cx="1812713" cy="3291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dirty="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75530" y="165444"/>
            <a:ext cx="377649" cy="24816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ea typeface="Arial" pitchFamily="-107" charset="0"/>
                <a:cs typeface="Arial" pitchFamily="-107" charset="0"/>
              </a:defRPr>
            </a:lvl1pPr>
          </a:lstStyle>
          <a:p>
            <a:fld id="{B59187E3-DA28-1341-A2E9-B36E735E2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225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4715153"/>
            <a:ext cx="5211551" cy="4466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nl-NL" noProof="0" dirty="0" smtClean="0"/>
              <a:t>Click to </a:t>
            </a:r>
            <a:r>
              <a:rPr lang="nl-NL" noProof="0" dirty="0" err="1" smtClean="0"/>
              <a:t>edit</a:t>
            </a:r>
            <a:r>
              <a:rPr lang="nl-NL" noProof="0" dirty="0" smtClean="0"/>
              <a:t> </a:t>
            </a:r>
            <a:r>
              <a:rPr lang="nl-NL" noProof="0" dirty="0" err="1" smtClean="0"/>
              <a:t>Master</a:t>
            </a:r>
            <a:r>
              <a:rPr lang="nl-NL" noProof="0" dirty="0" smtClean="0"/>
              <a:t> </a:t>
            </a:r>
            <a:r>
              <a:rPr lang="nl-NL" noProof="0" dirty="0" err="1" smtClean="0"/>
              <a:t>text</a:t>
            </a:r>
            <a:r>
              <a:rPr lang="nl-NL" noProof="0" dirty="0" smtClean="0"/>
              <a:t> </a:t>
            </a:r>
            <a:r>
              <a:rPr lang="nl-NL" noProof="0" dirty="0" err="1" smtClean="0"/>
              <a:t>styles</a:t>
            </a:r>
            <a:endParaRPr lang="nl-NL" noProof="0" dirty="0" smtClean="0"/>
          </a:p>
          <a:p>
            <a:pPr lvl="1"/>
            <a:r>
              <a:rPr lang="nl-NL" noProof="0" dirty="0" err="1" smtClean="0"/>
              <a:t>Second</a:t>
            </a:r>
            <a:r>
              <a:rPr lang="nl-NL" noProof="0" dirty="0" smtClean="0"/>
              <a:t> level</a:t>
            </a:r>
          </a:p>
          <a:p>
            <a:pPr lvl="2"/>
            <a:r>
              <a:rPr lang="nl-NL" noProof="0" dirty="0" err="1" smtClean="0"/>
              <a:t>Third</a:t>
            </a:r>
            <a:r>
              <a:rPr lang="nl-NL" noProof="0" dirty="0" smtClean="0"/>
              <a:t> level</a:t>
            </a:r>
          </a:p>
          <a:p>
            <a:pPr lvl="3"/>
            <a:r>
              <a:rPr lang="nl-NL" noProof="0" dirty="0" err="1" smtClean="0"/>
              <a:t>Fourth</a:t>
            </a:r>
            <a:r>
              <a:rPr lang="nl-NL" noProof="0" dirty="0" smtClean="0"/>
              <a:t> level</a:t>
            </a:r>
          </a:p>
          <a:p>
            <a:pPr lvl="4"/>
            <a:r>
              <a:rPr lang="nl-NL" noProof="0" dirty="0" err="1" smtClean="0"/>
              <a:t>Fifth</a:t>
            </a:r>
            <a:r>
              <a:rPr lang="nl-NL" noProof="0" dirty="0" smtClean="0"/>
              <a:t> level</a:t>
            </a:r>
            <a:endParaRPr lang="en-US" noProof="0" dirty="0"/>
          </a:p>
        </p:txBody>
      </p:sp>
      <p:sp>
        <p:nvSpPr>
          <p:cNvPr id="8" name="Header Placeholder 1"/>
          <p:cNvSpPr>
            <a:spLocks noGrp="1"/>
          </p:cNvSpPr>
          <p:nvPr>
            <p:ph type="hdr" sz="quarter"/>
          </p:nvPr>
        </p:nvSpPr>
        <p:spPr>
          <a:xfrm>
            <a:off x="453178" y="165444"/>
            <a:ext cx="3021189" cy="2481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quarter" idx="1"/>
          </p:nvPr>
        </p:nvSpPr>
        <p:spPr>
          <a:xfrm>
            <a:off x="604238" y="413610"/>
            <a:ext cx="2945659" cy="248166"/>
          </a:xfrm>
          <a:prstGeom prst="rect">
            <a:avLst/>
          </a:prstGeom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ea typeface="Arial" pitchFamily="-107" charset="0"/>
                <a:cs typeface="Arial" pitchFamily="-107" charset="0"/>
              </a:defRPr>
            </a:lvl1pPr>
          </a:lstStyle>
          <a:p>
            <a:fld id="{218072AB-96F7-F446-8CD4-8FC1DC492D4F}" type="datetime1">
              <a:rPr lang="en-US"/>
              <a:pPr/>
              <a:t>12/17/2014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4758373" y="9430307"/>
            <a:ext cx="1812713" cy="3291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dirty="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75530" y="165444"/>
            <a:ext cx="377649" cy="24816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ea typeface="Arial" pitchFamily="-107" charset="0"/>
                <a:cs typeface="Arial" pitchFamily="-107" charset="0"/>
              </a:defRPr>
            </a:lvl1pPr>
          </a:lstStyle>
          <a:p>
            <a:fld id="{F98629A2-ABC8-4040-A0C5-8630171D95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74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ts val="600"/>
      </a:spcAft>
      <a:buFont typeface="Lucida Grande" pitchFamily="-107" charset="0"/>
      <a:defRPr sz="900" b="1" kern="1200">
        <a:solidFill>
          <a:schemeClr val="tx1"/>
        </a:solidFill>
        <a:latin typeface="Arial"/>
        <a:ea typeface="ＭＳ Ｐゴシック" pitchFamily="-107" charset="-128"/>
        <a:cs typeface="Arial"/>
      </a:defRPr>
    </a:lvl1pPr>
    <a:lvl2pPr marL="185738" algn="l" defTabSz="457200" rtl="0" fontAlgn="base">
      <a:spcBef>
        <a:spcPct val="30000"/>
      </a:spcBef>
      <a:spcAft>
        <a:spcPts val="600"/>
      </a:spcAft>
      <a:buFont typeface="Lucida Grande" pitchFamily="-107" charset="0"/>
      <a:defRPr sz="900" kern="1200">
        <a:solidFill>
          <a:schemeClr val="tx1"/>
        </a:solidFill>
        <a:latin typeface="Arial"/>
        <a:ea typeface="ＭＳ Ｐゴシック" pitchFamily="-107" charset="-128"/>
        <a:cs typeface="Arial"/>
      </a:defRPr>
    </a:lvl2pPr>
    <a:lvl3pPr marL="358775" algn="l" defTabSz="457200" rtl="0" fontAlgn="base">
      <a:spcBef>
        <a:spcPct val="30000"/>
      </a:spcBef>
      <a:spcAft>
        <a:spcPts val="600"/>
      </a:spcAft>
      <a:buFont typeface="Lucida Grande" pitchFamily="-107" charset="0"/>
      <a:buChar char="-"/>
      <a:defRPr sz="900" kern="1200">
        <a:solidFill>
          <a:schemeClr val="tx1"/>
        </a:solidFill>
        <a:latin typeface="Arial"/>
        <a:ea typeface="ＭＳ Ｐゴシック" pitchFamily="-107" charset="-128"/>
        <a:cs typeface="Arial"/>
      </a:defRPr>
    </a:lvl3pPr>
    <a:lvl4pPr marL="539750" algn="l" defTabSz="457200" rtl="0" fontAlgn="base">
      <a:spcBef>
        <a:spcPct val="30000"/>
      </a:spcBef>
      <a:spcAft>
        <a:spcPts val="600"/>
      </a:spcAft>
      <a:buFont typeface="Lucida Grande" pitchFamily="-107" charset="0"/>
      <a:defRPr sz="900" kern="1200">
        <a:solidFill>
          <a:schemeClr val="tx1"/>
        </a:solidFill>
        <a:latin typeface="Arial"/>
        <a:ea typeface="ＭＳ Ｐゴシック" pitchFamily="-107" charset="-128"/>
        <a:cs typeface="Arial"/>
      </a:defRPr>
    </a:lvl4pPr>
    <a:lvl5pPr marL="719138" algn="l" defTabSz="457200" rtl="0" fontAlgn="base">
      <a:spcBef>
        <a:spcPct val="30000"/>
      </a:spcBef>
      <a:spcAft>
        <a:spcPts val="600"/>
      </a:spcAft>
      <a:buFont typeface="Lucida Grande" pitchFamily="-107" charset="0"/>
      <a:defRPr sz="700" kern="1200">
        <a:solidFill>
          <a:srgbClr val="CC006B"/>
        </a:solidFill>
        <a:latin typeface="Arial"/>
        <a:ea typeface="ＭＳ Ｐゴシック" pitchFamily="-107" charset="-128"/>
        <a:cs typeface="Arial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r>
              <a:rPr lang="nl-NL" sz="900" b="1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In</a:t>
            </a: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1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general</a:t>
            </a: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1" kern="120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185738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0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DA is </a:t>
            </a:r>
            <a:r>
              <a:rPr lang="nl-NL" sz="900" b="0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not</a:t>
            </a:r>
            <a:r>
              <a:rPr lang="nl-NL" sz="900" b="0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</a:t>
            </a:r>
            <a:r>
              <a:rPr lang="nl-NL" sz="900" b="0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concerned</a:t>
            </a:r>
            <a:r>
              <a:rPr lang="nl-NL" sz="900" b="0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with</a:t>
            </a:r>
            <a:r>
              <a:rPr lang="nl-NL" sz="900" b="0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evidence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based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practice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,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contrary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could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considered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particular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form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practice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based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evidence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: </a:t>
            </a:r>
            <a:r>
              <a:rPr lang="nl-NL" sz="900" b="0" u="sng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practice</a:t>
            </a:r>
            <a:r>
              <a:rPr lang="nl-NL" sz="900" b="0" u="sng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u="sng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based</a:t>
            </a:r>
            <a:r>
              <a:rPr lang="nl-NL" sz="900" b="0" u="sng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u="sng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</a:t>
            </a:r>
            <a:r>
              <a:rPr lang="nl-NL" b="0" dirty="0" smtClean="0">
                <a:solidFill>
                  <a:schemeClr val="bg1"/>
                </a:solidFill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nl-NL" b="0" dirty="0" smtClean="0">
              <a:solidFill>
                <a:schemeClr val="bg1"/>
              </a:solidFill>
            </a:endParaRPr>
          </a:p>
          <a:p>
            <a:pPr marL="185738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b="0" baseline="0" dirty="0" smtClean="0">
                <a:solidFill>
                  <a:schemeClr val="bg1"/>
                </a:solidFill>
              </a:rPr>
              <a:t>  DA </a:t>
            </a:r>
            <a:r>
              <a:rPr lang="nl-NL" b="0" baseline="0" dirty="0" err="1" smtClean="0">
                <a:solidFill>
                  <a:schemeClr val="bg1"/>
                </a:solidFill>
              </a:rPr>
              <a:t>considers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practices</a:t>
            </a:r>
            <a:r>
              <a:rPr lang="nl-NL" b="0" baseline="0" dirty="0" smtClean="0">
                <a:solidFill>
                  <a:schemeClr val="bg1"/>
                </a:solidFill>
              </a:rPr>
              <a:t> as </a:t>
            </a:r>
            <a:r>
              <a:rPr lang="nl-NL" b="0" baseline="0" dirty="0" err="1" smtClean="0">
                <a:solidFill>
                  <a:schemeClr val="bg1"/>
                </a:solidFill>
              </a:rPr>
              <a:t>result</a:t>
            </a:r>
            <a:r>
              <a:rPr lang="nl-NL" b="0" baseline="0" dirty="0" smtClean="0">
                <a:solidFill>
                  <a:schemeClr val="bg1"/>
                </a:solidFill>
              </a:rPr>
              <a:t> of different </a:t>
            </a:r>
            <a:r>
              <a:rPr lang="nl-NL" b="0" baseline="0" dirty="0" err="1" smtClean="0">
                <a:solidFill>
                  <a:schemeClr val="bg1"/>
                </a:solidFill>
              </a:rPr>
              <a:t>ways</a:t>
            </a:r>
            <a:r>
              <a:rPr lang="nl-NL" b="0" baseline="0" dirty="0" smtClean="0">
                <a:solidFill>
                  <a:schemeClr val="bg1"/>
                </a:solidFill>
              </a:rPr>
              <a:t> of </a:t>
            </a:r>
            <a:r>
              <a:rPr lang="nl-NL" b="0" baseline="0" dirty="0" err="1" smtClean="0">
                <a:solidFill>
                  <a:schemeClr val="bg1"/>
                </a:solidFill>
              </a:rPr>
              <a:t>articulation</a:t>
            </a:r>
            <a:r>
              <a:rPr lang="nl-NL" b="0" baseline="0" dirty="0" smtClean="0">
                <a:solidFill>
                  <a:schemeClr val="bg1"/>
                </a:solidFill>
              </a:rPr>
              <a:t>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nl-NL" b="0" baseline="0" dirty="0" smtClean="0">
              <a:solidFill>
                <a:schemeClr val="bg1"/>
              </a:solidFill>
            </a:endParaRPr>
          </a:p>
          <a:p>
            <a:pPr marL="185738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b="0" baseline="0" dirty="0" smtClean="0">
                <a:solidFill>
                  <a:schemeClr val="bg1"/>
                </a:solidFill>
              </a:rPr>
              <a:t>  In term of the </a:t>
            </a:r>
            <a:r>
              <a:rPr lang="nl-NL" b="0" baseline="0" dirty="0" err="1" smtClean="0">
                <a:solidFill>
                  <a:schemeClr val="bg1"/>
                </a:solidFill>
              </a:rPr>
              <a:t>Salesbury</a:t>
            </a:r>
            <a:r>
              <a:rPr lang="nl-NL" b="0" baseline="0" dirty="0" smtClean="0">
                <a:solidFill>
                  <a:schemeClr val="bg1"/>
                </a:solidFill>
              </a:rPr>
              <a:t> statement DA is </a:t>
            </a:r>
            <a:r>
              <a:rPr lang="nl-NL" b="0" baseline="0" dirty="0" err="1" smtClean="0">
                <a:solidFill>
                  <a:schemeClr val="bg1"/>
                </a:solidFill>
              </a:rPr>
              <a:t>practice-minded</a:t>
            </a:r>
            <a:r>
              <a:rPr lang="nl-NL" b="0" baseline="0" dirty="0" smtClean="0">
                <a:solidFill>
                  <a:schemeClr val="bg1"/>
                </a:solidFill>
              </a:rPr>
              <a:t> research of </a:t>
            </a:r>
            <a:r>
              <a:rPr lang="nl-NL" b="0" baseline="0" dirty="0" err="1" smtClean="0">
                <a:solidFill>
                  <a:schemeClr val="bg1"/>
                </a:solidFill>
              </a:rPr>
              <a:t>articulations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which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emerges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directly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from</a:t>
            </a:r>
            <a:r>
              <a:rPr lang="nl-NL" b="0" baseline="0" dirty="0" smtClean="0">
                <a:solidFill>
                  <a:schemeClr val="bg1"/>
                </a:solidFill>
              </a:rPr>
              <a:t> the complex </a:t>
            </a:r>
            <a:r>
              <a:rPr lang="nl-NL" b="0" baseline="0" dirty="0" err="1" smtClean="0">
                <a:solidFill>
                  <a:schemeClr val="bg1"/>
                </a:solidFill>
              </a:rPr>
              <a:t>practices</a:t>
            </a:r>
            <a:r>
              <a:rPr lang="nl-NL" b="0" baseline="0" dirty="0" smtClean="0">
                <a:solidFill>
                  <a:schemeClr val="bg1"/>
                </a:solidFill>
              </a:rPr>
              <a:t>. For </a:t>
            </a:r>
            <a:r>
              <a:rPr lang="nl-NL" b="0" baseline="0" dirty="0" err="1" smtClean="0">
                <a:solidFill>
                  <a:schemeClr val="bg1"/>
                </a:solidFill>
              </a:rPr>
              <a:t>this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reason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it</a:t>
            </a:r>
            <a:r>
              <a:rPr lang="nl-NL" b="0" baseline="0" dirty="0" smtClean="0">
                <a:solidFill>
                  <a:schemeClr val="bg1"/>
                </a:solidFill>
              </a:rPr>
              <a:t> is </a:t>
            </a:r>
            <a:r>
              <a:rPr lang="nl-NL" b="0" baseline="0" dirty="0" err="1" smtClean="0">
                <a:solidFill>
                  <a:schemeClr val="bg1"/>
                </a:solidFill>
              </a:rPr>
              <a:t>essential</a:t>
            </a:r>
            <a:r>
              <a:rPr lang="nl-NL" b="0" baseline="0" dirty="0" smtClean="0">
                <a:solidFill>
                  <a:schemeClr val="bg1"/>
                </a:solidFill>
              </a:rPr>
              <a:t> to </a:t>
            </a:r>
            <a:r>
              <a:rPr lang="nl-NL" b="0" baseline="0" dirty="0" err="1" smtClean="0">
                <a:solidFill>
                  <a:schemeClr val="bg1"/>
                </a:solidFill>
              </a:rPr>
              <a:t>study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how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articulations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result</a:t>
            </a:r>
            <a:r>
              <a:rPr lang="nl-NL" b="0" baseline="0" dirty="0" smtClean="0">
                <a:solidFill>
                  <a:schemeClr val="bg1"/>
                </a:solidFill>
              </a:rPr>
              <a:t> in </a:t>
            </a:r>
            <a:r>
              <a:rPr lang="nl-NL" b="0" baseline="0" dirty="0" err="1" smtClean="0">
                <a:solidFill>
                  <a:schemeClr val="bg1"/>
                </a:solidFill>
              </a:rPr>
              <a:t>certain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practices</a:t>
            </a:r>
            <a:r>
              <a:rPr lang="nl-NL" b="0" baseline="0" dirty="0" smtClean="0">
                <a:solidFill>
                  <a:schemeClr val="bg1"/>
                </a:solidFill>
              </a:rPr>
              <a:t>, </a:t>
            </a:r>
            <a:r>
              <a:rPr lang="nl-NL" b="0" baseline="0" dirty="0" err="1" smtClean="0">
                <a:solidFill>
                  <a:schemeClr val="bg1"/>
                </a:solidFill>
              </a:rPr>
              <a:t>what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this</a:t>
            </a:r>
            <a:r>
              <a:rPr lang="nl-NL" b="0" baseline="0" dirty="0" smtClean="0">
                <a:solidFill>
                  <a:schemeClr val="bg1"/>
                </a:solidFill>
              </a:rPr>
              <a:t> </a:t>
            </a:r>
            <a:r>
              <a:rPr lang="nl-NL" b="0" baseline="0" dirty="0" err="1" smtClean="0">
                <a:solidFill>
                  <a:schemeClr val="bg1"/>
                </a:solidFill>
              </a:rPr>
              <a:t>involves</a:t>
            </a:r>
            <a:r>
              <a:rPr lang="nl-NL" b="0" baseline="0" dirty="0" smtClean="0">
                <a:solidFill>
                  <a:schemeClr val="bg1"/>
                </a:solidFill>
              </a:rPr>
              <a:t> and </a:t>
            </a:r>
            <a:r>
              <a:rPr lang="nl-NL" b="0" baseline="0" dirty="0" err="1" smtClean="0">
                <a:solidFill>
                  <a:schemeClr val="bg1"/>
                </a:solidFill>
              </a:rPr>
              <a:t>how</a:t>
            </a:r>
            <a:r>
              <a:rPr lang="nl-NL" b="0" baseline="0" dirty="0" smtClean="0">
                <a:solidFill>
                  <a:schemeClr val="bg1"/>
                </a:solidFill>
              </a:rPr>
              <a:t> we </a:t>
            </a:r>
            <a:r>
              <a:rPr lang="nl-NL" b="0" baseline="0" dirty="0" err="1" smtClean="0">
                <a:solidFill>
                  <a:schemeClr val="bg1"/>
                </a:solidFill>
              </a:rPr>
              <a:t>take</a:t>
            </a:r>
            <a:r>
              <a:rPr lang="nl-NL" b="0" baseline="0" dirty="0" smtClean="0">
                <a:solidFill>
                  <a:schemeClr val="bg1"/>
                </a:solidFill>
              </a:rPr>
              <a:t> part in </a:t>
            </a:r>
            <a:r>
              <a:rPr lang="nl-NL" b="0" baseline="0" dirty="0" err="1" smtClean="0">
                <a:solidFill>
                  <a:schemeClr val="bg1"/>
                </a:solidFill>
              </a:rPr>
              <a:t>this</a:t>
            </a:r>
            <a:r>
              <a:rPr lang="nl-NL" b="0" baseline="0" dirty="0" smtClean="0">
                <a:solidFill>
                  <a:schemeClr val="bg1"/>
                </a:solidFill>
              </a:rPr>
              <a:t> as subject and as object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b="1" baseline="0" dirty="0" smtClean="0">
              <a:solidFill>
                <a:schemeClr val="bg1"/>
              </a:solidFill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b="0" dirty="0" smtClean="0">
              <a:solidFill>
                <a:schemeClr val="bg1"/>
              </a:solidFill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r>
              <a:rPr lang="nl-NL" b="1" dirty="0" err="1" smtClean="0">
                <a:solidFill>
                  <a:schemeClr val="bg1"/>
                </a:solidFill>
              </a:rPr>
              <a:t>What</a:t>
            </a:r>
            <a:r>
              <a:rPr lang="nl-NL" b="1" baseline="0" dirty="0" smtClean="0">
                <a:solidFill>
                  <a:schemeClr val="bg1"/>
                </a:solidFill>
              </a:rPr>
              <a:t> does </a:t>
            </a:r>
            <a:r>
              <a:rPr lang="nl-NL" b="1" baseline="0" dirty="0" err="1" smtClean="0">
                <a:solidFill>
                  <a:schemeClr val="bg1"/>
                </a:solidFill>
              </a:rPr>
              <a:t>this</a:t>
            </a:r>
            <a:r>
              <a:rPr lang="nl-NL" b="1" baseline="0" dirty="0" smtClean="0">
                <a:solidFill>
                  <a:schemeClr val="bg1"/>
                </a:solidFill>
              </a:rPr>
              <a:t> </a:t>
            </a:r>
            <a:r>
              <a:rPr lang="nl-NL" b="1" baseline="0" dirty="0" err="1" smtClean="0">
                <a:solidFill>
                  <a:schemeClr val="bg1"/>
                </a:solidFill>
              </a:rPr>
              <a:t>practice</a:t>
            </a:r>
            <a:r>
              <a:rPr lang="nl-NL" b="1" baseline="0" dirty="0" smtClean="0">
                <a:solidFill>
                  <a:schemeClr val="bg1"/>
                </a:solidFill>
              </a:rPr>
              <a:t> </a:t>
            </a:r>
            <a:r>
              <a:rPr lang="nl-NL" b="1" baseline="0" dirty="0" err="1" smtClean="0">
                <a:solidFill>
                  <a:schemeClr val="bg1"/>
                </a:solidFill>
              </a:rPr>
              <a:t>based</a:t>
            </a:r>
            <a:r>
              <a:rPr lang="nl-NL" b="1" baseline="0" dirty="0" smtClean="0">
                <a:solidFill>
                  <a:schemeClr val="bg1"/>
                </a:solidFill>
              </a:rPr>
              <a:t> </a:t>
            </a:r>
            <a:r>
              <a:rPr lang="nl-NL" b="1" baseline="0" dirty="0" err="1" smtClean="0">
                <a:solidFill>
                  <a:schemeClr val="bg1"/>
                </a:solidFill>
              </a:rPr>
              <a:t>articulation</a:t>
            </a:r>
            <a:r>
              <a:rPr lang="nl-NL" b="1" baseline="0" dirty="0" smtClean="0">
                <a:solidFill>
                  <a:schemeClr val="bg1"/>
                </a:solidFill>
              </a:rPr>
              <a:t> </a:t>
            </a:r>
            <a:r>
              <a:rPr lang="nl-NL" b="1" baseline="0" dirty="0" err="1" smtClean="0">
                <a:solidFill>
                  <a:schemeClr val="bg1"/>
                </a:solidFill>
              </a:rPr>
              <a:t>aim</a:t>
            </a:r>
            <a:r>
              <a:rPr lang="nl-NL" b="1" baseline="0" dirty="0" smtClean="0">
                <a:solidFill>
                  <a:schemeClr val="bg1"/>
                </a:solidFill>
              </a:rPr>
              <a:t>?. </a:t>
            </a:r>
            <a:endParaRPr lang="nl-NL" b="1" dirty="0" smtClean="0">
              <a:solidFill>
                <a:schemeClr val="bg1"/>
              </a:solidFill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b="1" baseline="0" dirty="0" smtClean="0">
              <a:solidFill>
                <a:schemeClr val="bg1"/>
              </a:solidFill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1" kern="120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r>
              <a:rPr lang="nl-NL" sz="900" b="1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1 </a:t>
            </a:r>
            <a:r>
              <a:rPr lang="nl-NL" sz="900" b="1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Critical</a:t>
            </a:r>
            <a:r>
              <a:rPr lang="nl-NL" sz="900" b="1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1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reflection</a:t>
            </a:r>
            <a:r>
              <a:rPr lang="nl-NL" sz="900" b="1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1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upon</a:t>
            </a:r>
            <a:r>
              <a:rPr lang="nl-NL" sz="900" b="1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1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prevailing</a:t>
            </a:r>
            <a:r>
              <a:rPr lang="nl-NL" sz="900" b="1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1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way</a:t>
            </a:r>
            <a:r>
              <a:rPr lang="nl-NL" sz="900" b="1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1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articulating</a:t>
            </a:r>
            <a:endParaRPr lang="nl-NL" sz="900" b="1" kern="120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0" kern="120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414338" marR="0" lvl="1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nl-NL" sz="900" b="0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make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us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aware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mechanisms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through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which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particular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meaning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becomes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hegemonic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0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414338" marR="0" lvl="1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In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policy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texts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value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assumptions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are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often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presented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existential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assumptions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something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that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is taken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for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granted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DA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disentangle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these different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assumptions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</a:p>
          <a:p>
            <a:pPr marL="414338" marR="0" lvl="1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criticizing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taken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for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granted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leave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space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for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other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,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that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is to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say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for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other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possibilities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1" kern="120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2. We </a:t>
            </a:r>
            <a:r>
              <a:rPr lang="nl-NL" sz="900" b="1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take</a:t>
            </a: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part in </a:t>
            </a:r>
            <a:r>
              <a:rPr lang="nl-NL" sz="900" b="1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this</a:t>
            </a: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1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</a:t>
            </a: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as subject and object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358775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not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question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being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for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against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self-reliance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</a:p>
          <a:p>
            <a:pPr marL="358775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 DA shows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complexity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us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taking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part as subject and object in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process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We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not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just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leave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principle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self-reliance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behind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us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This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is important to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understand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dilemma’s we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encounter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and to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understand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inconsistencies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we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sefl-reliance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articulated</a:t>
            </a:r>
            <a:endParaRPr lang="nl-NL" sz="900" b="0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3. </a:t>
            </a:r>
            <a:r>
              <a:rPr lang="nl-NL" sz="900" b="1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Opposition</a:t>
            </a: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– </a:t>
            </a:r>
            <a:r>
              <a:rPr lang="nl-NL" sz="900" b="1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difference</a:t>
            </a: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185738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In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continutation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with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point 2&gt; </a:t>
            </a:r>
          </a:p>
          <a:p>
            <a:pPr marL="185738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nl-NL" sz="900" b="0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185738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Thinking in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oppositions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self-reliance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vs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dependency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,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viogours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vs.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vulnerable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make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us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blind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for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complexity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paradoxes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and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paradoxical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subject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positions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</a:p>
          <a:p>
            <a:pPr marL="185738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 We are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inclined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to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make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 consistent story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our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reality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,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but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if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we look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closer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discourse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self-reliance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betrays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many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inconsistencies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539750" marR="0" lvl="3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Vulnerable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people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who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are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fantastically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self-reliant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’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539750" marR="0" lvl="3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 Concept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who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seem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to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exclude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each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other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: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self-reliance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does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not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exclude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dependency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: without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dependency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we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not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self-reliant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,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for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exemple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notion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as ‘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relational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autonomy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’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5539E-2D1C-A745-83AB-75A08EB66F7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04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b="0" dirty="0" smtClean="0">
              <a:solidFill>
                <a:schemeClr val="bg1"/>
              </a:solidFill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4.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make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explicite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struggle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between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differents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ways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; </a:t>
            </a:r>
          </a:p>
          <a:p>
            <a:pPr marL="358775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that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is to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say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gap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between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world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policy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and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daily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experiences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social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workers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describe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how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policy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develops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in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practice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social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workers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DA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argue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that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other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ways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are as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valid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as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prevailing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way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5. 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As we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experience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during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group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conversations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social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workers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deconstruct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prevailing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assumptions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and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way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representing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social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reality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clients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and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their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own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profession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But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these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deconstructions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are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intuitive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and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remain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implicit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DA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made these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intuitive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explicit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and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demonstrate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in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consistencies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prevailing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way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185738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During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group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conversations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social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workers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were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quite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cynical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about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policy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as wel as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clients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May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cynism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result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form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incapacity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to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intervene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in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prevailing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way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 </a:t>
            </a:r>
          </a:p>
          <a:p>
            <a:pPr marL="185738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nl-NL" sz="900" b="0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185738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making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process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explicit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DA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turn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this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cynism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in a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critical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commitment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to the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principle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of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self-reliance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b="0" dirty="0" smtClean="0">
              <a:solidFill>
                <a:schemeClr val="bg1"/>
              </a:solidFill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r>
              <a:rPr lang="nl-NL" sz="900" b="1" kern="120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6. New/</a:t>
            </a:r>
            <a:r>
              <a:rPr lang="nl-NL" sz="900" b="1" kern="120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other</a:t>
            </a:r>
            <a:r>
              <a:rPr lang="nl-NL" sz="900" b="1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1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articulations</a:t>
            </a:r>
            <a:endParaRPr lang="nl-NL" sz="900" b="1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358775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nl-NL" sz="900" b="0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358775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 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those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who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social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problems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in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other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words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are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often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not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taken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serious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,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rather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they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are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considered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old-fashioned</a:t>
            </a:r>
            <a:endParaRPr lang="nl-NL" sz="900" b="0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358775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 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rasing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objections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is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not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enough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,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because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they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still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are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framed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by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the dominant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discourse</a:t>
            </a:r>
            <a:endParaRPr lang="nl-NL" sz="900" b="0" kern="1200" baseline="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358775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 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so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we have to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indicate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new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and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take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them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serious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,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make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them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explicite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</a:t>
            </a:r>
          </a:p>
          <a:p>
            <a:pPr marL="358775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       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because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12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new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articulations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mean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new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practices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 and </a:t>
            </a:r>
            <a:r>
              <a:rPr lang="nl-NL" sz="900" b="0" kern="1200" baseline="0" dirty="0" err="1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possibilities</a:t>
            </a:r>
            <a:r>
              <a:rPr lang="nl-NL" sz="900" b="0" kern="1200" baseline="0" dirty="0" smtClean="0">
                <a:solidFill>
                  <a:schemeClr val="tx1"/>
                </a:solidFill>
                <a:latin typeface="Arial"/>
                <a:ea typeface="ＭＳ Ｐゴシック" pitchFamily="-107" charset="-128"/>
                <a:cs typeface="Arial"/>
              </a:rPr>
              <a:t>.</a:t>
            </a:r>
            <a:endParaRPr lang="nl-NL" sz="900" b="0" kern="120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1" kern="120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nl-NL" sz="900" kern="1200" dirty="0" smtClean="0">
              <a:solidFill>
                <a:schemeClr val="tx1"/>
              </a:solidFill>
              <a:latin typeface="Arial"/>
              <a:ea typeface="ＭＳ Ｐゴシック" pitchFamily="-107" charset="-128"/>
              <a:cs typeface="Arial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5539E-2D1C-A745-83AB-75A08EB66F7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7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r>
              <a:rPr lang="nl-NL" b="1" baseline="0" dirty="0" err="1" smtClean="0"/>
              <a:t>Common</a:t>
            </a:r>
            <a:r>
              <a:rPr lang="nl-NL" b="1" baseline="0" dirty="0" smtClean="0"/>
              <a:t> statements claim </a:t>
            </a:r>
            <a:r>
              <a:rPr lang="nl-NL" b="1" baseline="0" dirty="0" err="1" smtClean="0"/>
              <a:t>universality</a:t>
            </a:r>
            <a:r>
              <a:rPr lang="nl-NL" b="1" baseline="0" dirty="0" smtClean="0"/>
              <a:t>. </a:t>
            </a:r>
          </a:p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b="1" baseline="0" dirty="0" smtClean="0"/>
          </a:p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b="1" baseline="0" dirty="0" smtClean="0"/>
              <a:t>  </a:t>
            </a:r>
            <a:r>
              <a:rPr lang="nl-NL" baseline="0" dirty="0" err="1" smtClean="0"/>
              <a:t>Note</a:t>
            </a:r>
            <a:r>
              <a:rPr lang="nl-NL" baseline="0" dirty="0" smtClean="0"/>
              <a:t> we are </a:t>
            </a:r>
            <a:r>
              <a:rPr lang="nl-NL" baseline="0" dirty="0" err="1" smtClean="0"/>
              <a:t>dealing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principle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de </a:t>
            </a:r>
            <a:r>
              <a:rPr lang="nl-NL" baseline="0" dirty="0" err="1" smtClean="0"/>
              <a:t>result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empirical</a:t>
            </a:r>
            <a:r>
              <a:rPr lang="nl-NL" baseline="0" dirty="0" smtClean="0"/>
              <a:t> research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proves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every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citizen</a:t>
            </a:r>
            <a:r>
              <a:rPr lang="nl-NL" baseline="0" dirty="0" smtClean="0"/>
              <a:t> wants to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self-reliant</a:t>
            </a:r>
            <a:r>
              <a:rPr lang="nl-NL" baseline="0" dirty="0" smtClean="0"/>
              <a:t>.</a:t>
            </a:r>
          </a:p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baseline="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r>
              <a:rPr lang="nl-NL" sz="900" b="1" dirty="0" err="1" smtClean="0">
                <a:solidFill>
                  <a:schemeClr val="bg1"/>
                </a:solidFill>
              </a:rPr>
              <a:t>Universality</a:t>
            </a:r>
            <a:r>
              <a:rPr lang="nl-NL" sz="900" b="1" dirty="0" smtClean="0">
                <a:solidFill>
                  <a:schemeClr val="bg1"/>
                </a:solidFill>
              </a:rPr>
              <a:t> is </a:t>
            </a:r>
            <a:r>
              <a:rPr lang="nl-NL" sz="900" b="1" dirty="0" err="1" smtClean="0">
                <a:solidFill>
                  <a:schemeClr val="bg1"/>
                </a:solidFill>
              </a:rPr>
              <a:t>empty</a:t>
            </a:r>
            <a:endParaRPr lang="nl-NL" sz="900" b="1" dirty="0" smtClean="0">
              <a:solidFill>
                <a:schemeClr val="bg1"/>
              </a:solidFill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0" dirty="0" smtClean="0">
                <a:solidFill>
                  <a:schemeClr val="bg1"/>
                </a:solidFill>
              </a:rPr>
              <a:t>   </a:t>
            </a:r>
            <a:r>
              <a:rPr lang="nl-NL" sz="900" b="0" dirty="0" err="1" smtClean="0">
                <a:solidFill>
                  <a:schemeClr val="bg1"/>
                </a:solidFill>
              </a:rPr>
              <a:t>Only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because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it</a:t>
            </a:r>
            <a:r>
              <a:rPr lang="nl-NL" sz="900" b="0" dirty="0" smtClean="0">
                <a:solidFill>
                  <a:schemeClr val="bg1"/>
                </a:solidFill>
              </a:rPr>
              <a:t> is </a:t>
            </a:r>
            <a:r>
              <a:rPr lang="nl-NL" sz="900" b="0" dirty="0" err="1" smtClean="0">
                <a:solidFill>
                  <a:schemeClr val="bg1"/>
                </a:solidFill>
              </a:rPr>
              <a:t>empty</a:t>
            </a:r>
            <a:r>
              <a:rPr lang="nl-NL" sz="900" b="0" dirty="0" smtClean="0">
                <a:solidFill>
                  <a:schemeClr val="bg1"/>
                </a:solidFill>
              </a:rPr>
              <a:t> and </a:t>
            </a:r>
            <a:r>
              <a:rPr lang="nl-NL" sz="900" b="0" dirty="0" err="1" smtClean="0">
                <a:solidFill>
                  <a:schemeClr val="bg1"/>
                </a:solidFill>
              </a:rPr>
              <a:t>remains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untainted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by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any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particular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historical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or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cultural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meaning</a:t>
            </a:r>
            <a:r>
              <a:rPr lang="nl-NL" sz="900" b="0" dirty="0" smtClean="0">
                <a:solidFill>
                  <a:schemeClr val="bg1"/>
                </a:solidFill>
              </a:rPr>
              <a:t>, a </a:t>
            </a:r>
            <a:r>
              <a:rPr lang="nl-NL" sz="900" b="0" dirty="0" err="1" smtClean="0">
                <a:solidFill>
                  <a:schemeClr val="bg1"/>
                </a:solidFill>
              </a:rPr>
              <a:t>principle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can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be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universal</a:t>
            </a:r>
            <a:r>
              <a:rPr lang="nl-NL" sz="900" b="0" dirty="0" smtClean="0">
                <a:solidFill>
                  <a:schemeClr val="bg1"/>
                </a:solidFill>
              </a:rPr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0" dirty="0" smtClean="0">
                <a:solidFill>
                  <a:schemeClr val="bg1"/>
                </a:solidFill>
              </a:rPr>
              <a:t>   </a:t>
            </a:r>
            <a:r>
              <a:rPr lang="nl-NL" sz="900" b="0" dirty="0" err="1" smtClean="0">
                <a:solidFill>
                  <a:schemeClr val="bg1"/>
                </a:solidFill>
              </a:rPr>
              <a:t>But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if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it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remains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empty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it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will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remains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meaningless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for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us</a:t>
            </a:r>
            <a:r>
              <a:rPr lang="nl-NL" sz="900" b="0" dirty="0" smtClean="0">
                <a:solidFill>
                  <a:schemeClr val="bg1"/>
                </a:solidFill>
              </a:rPr>
              <a:t>. </a:t>
            </a:r>
            <a:r>
              <a:rPr lang="nl-NL" sz="900" b="0" dirty="0" err="1" smtClean="0">
                <a:solidFill>
                  <a:schemeClr val="bg1"/>
                </a:solidFill>
              </a:rPr>
              <a:t>It</a:t>
            </a:r>
            <a:r>
              <a:rPr lang="nl-NL" sz="900" b="0" dirty="0" smtClean="0">
                <a:solidFill>
                  <a:schemeClr val="bg1"/>
                </a:solidFill>
              </a:rPr>
              <a:t> has te </a:t>
            </a:r>
            <a:r>
              <a:rPr lang="nl-NL" sz="900" b="0" dirty="0" err="1" smtClean="0">
                <a:solidFill>
                  <a:schemeClr val="bg1"/>
                </a:solidFill>
              </a:rPr>
              <a:t>be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filled</a:t>
            </a:r>
            <a:r>
              <a:rPr lang="nl-NL" sz="900" b="0" dirty="0" smtClean="0">
                <a:solidFill>
                  <a:schemeClr val="bg1"/>
                </a:solidFill>
              </a:rPr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nl-NL" sz="900" b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nl-NL" sz="900" b="0" dirty="0" smtClean="0">
                <a:solidFill>
                  <a:schemeClr val="bg1"/>
                </a:solidFill>
              </a:rPr>
              <a:t>   </a:t>
            </a:r>
            <a:r>
              <a:rPr lang="nl-NL" sz="900" b="0" dirty="0" err="1" smtClean="0">
                <a:solidFill>
                  <a:schemeClr val="bg1"/>
                </a:solidFill>
              </a:rPr>
              <a:t>This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dirty="0" err="1" smtClean="0">
                <a:solidFill>
                  <a:schemeClr val="bg1"/>
                </a:solidFill>
              </a:rPr>
              <a:t>implies</a:t>
            </a:r>
            <a:r>
              <a:rPr lang="nl-NL" sz="900" b="0" dirty="0" smtClean="0">
                <a:solidFill>
                  <a:schemeClr val="bg1"/>
                </a:solidFill>
              </a:rPr>
              <a:t> </a:t>
            </a:r>
            <a:r>
              <a:rPr lang="nl-NL" sz="900" b="0" baseline="0" dirty="0" smtClean="0">
                <a:solidFill>
                  <a:schemeClr val="bg1"/>
                </a:solidFill>
              </a:rPr>
              <a:t>a </a:t>
            </a:r>
            <a:r>
              <a:rPr lang="nl-NL" sz="900" b="0" baseline="0" dirty="0" err="1" smtClean="0">
                <a:solidFill>
                  <a:schemeClr val="bg1"/>
                </a:solidFill>
              </a:rPr>
              <a:t>very</a:t>
            </a:r>
            <a:r>
              <a:rPr lang="nl-NL" sz="900" b="0" baseline="0" dirty="0" smtClean="0">
                <a:solidFill>
                  <a:schemeClr val="bg1"/>
                </a:solidFill>
              </a:rPr>
              <a:t> complex </a:t>
            </a:r>
            <a:r>
              <a:rPr lang="nl-NL" sz="900" b="0" baseline="0" dirty="0" err="1" smtClean="0">
                <a:solidFill>
                  <a:schemeClr val="bg1"/>
                </a:solidFill>
              </a:rPr>
              <a:t>logic</a:t>
            </a:r>
            <a:r>
              <a:rPr lang="nl-NL" sz="900" b="0" baseline="0" dirty="0" smtClean="0">
                <a:solidFill>
                  <a:schemeClr val="bg1"/>
                </a:solidFill>
              </a:rPr>
              <a:t> of </a:t>
            </a:r>
            <a:r>
              <a:rPr lang="nl-NL" sz="900" b="0" baseline="0" dirty="0" err="1" smtClean="0">
                <a:solidFill>
                  <a:schemeClr val="bg1"/>
                </a:solidFill>
              </a:rPr>
              <a:t>supplementarity</a:t>
            </a:r>
            <a:r>
              <a:rPr lang="nl-NL" sz="900" b="0" baseline="0" dirty="0" smtClean="0">
                <a:solidFill>
                  <a:schemeClr val="bg1"/>
                </a:solidFill>
              </a:rPr>
              <a:t>.  I </a:t>
            </a:r>
            <a:r>
              <a:rPr lang="nl-NL" sz="900" b="0" baseline="0" dirty="0" err="1" smtClean="0">
                <a:solidFill>
                  <a:schemeClr val="bg1"/>
                </a:solidFill>
              </a:rPr>
              <a:t>can</a:t>
            </a:r>
            <a:r>
              <a:rPr lang="nl-NL" sz="900" b="0" baseline="0" dirty="0" smtClean="0">
                <a:solidFill>
                  <a:schemeClr val="bg1"/>
                </a:solidFill>
              </a:rPr>
              <a:t> </a:t>
            </a:r>
            <a:r>
              <a:rPr lang="nl-NL" sz="900" b="0" baseline="0" dirty="0" err="1" smtClean="0">
                <a:solidFill>
                  <a:schemeClr val="bg1"/>
                </a:solidFill>
              </a:rPr>
              <a:t>not</a:t>
            </a:r>
            <a:r>
              <a:rPr lang="nl-NL" sz="900" b="0" baseline="0" dirty="0" smtClean="0">
                <a:solidFill>
                  <a:schemeClr val="bg1"/>
                </a:solidFill>
              </a:rPr>
              <a:t> </a:t>
            </a:r>
            <a:r>
              <a:rPr lang="nl-NL" sz="900" b="0" baseline="0" dirty="0" err="1" smtClean="0">
                <a:solidFill>
                  <a:schemeClr val="bg1"/>
                </a:solidFill>
              </a:rPr>
              <a:t>elaborate</a:t>
            </a:r>
            <a:r>
              <a:rPr lang="nl-NL" sz="900" b="0" baseline="0" dirty="0" smtClean="0">
                <a:solidFill>
                  <a:schemeClr val="bg1"/>
                </a:solidFill>
              </a:rPr>
              <a:t> </a:t>
            </a:r>
            <a:r>
              <a:rPr lang="nl-NL" sz="900" b="0" baseline="0" dirty="0" err="1" smtClean="0">
                <a:solidFill>
                  <a:schemeClr val="bg1"/>
                </a:solidFill>
              </a:rPr>
              <a:t>on</a:t>
            </a:r>
            <a:r>
              <a:rPr lang="nl-NL" sz="900" b="0" baseline="0" dirty="0" smtClean="0">
                <a:solidFill>
                  <a:schemeClr val="bg1"/>
                </a:solidFill>
              </a:rPr>
              <a:t> </a:t>
            </a:r>
            <a:r>
              <a:rPr lang="nl-NL" sz="900" b="0" baseline="0" dirty="0" err="1" smtClean="0">
                <a:solidFill>
                  <a:schemeClr val="bg1"/>
                </a:solidFill>
              </a:rPr>
              <a:t>here</a:t>
            </a:r>
            <a:r>
              <a:rPr lang="nl-NL" sz="900" b="0" baseline="0" dirty="0" smtClean="0">
                <a:solidFill>
                  <a:schemeClr val="bg1"/>
                </a:solidFill>
              </a:rPr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Tx/>
              <a:buSzTx/>
              <a:buFont typeface="Lucida Grande" pitchFamily="-107" charset="0"/>
              <a:buNone/>
              <a:tabLst/>
              <a:defRPr/>
            </a:pPr>
            <a:endParaRPr lang="nl-NL" sz="900" b="0" dirty="0" smtClean="0">
              <a:solidFill>
                <a:schemeClr val="bg1"/>
              </a:solidFill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5539E-2D1C-A745-83AB-75A08EB66F7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30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If</a:t>
            </a:r>
            <a:r>
              <a:rPr lang="nl-NL" dirty="0" smtClean="0"/>
              <a:t> we look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policy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texts</a:t>
            </a:r>
            <a:r>
              <a:rPr lang="nl-NL" baseline="0" dirty="0" smtClean="0"/>
              <a:t> we </a:t>
            </a:r>
            <a:r>
              <a:rPr lang="nl-NL" baseline="0" dirty="0" err="1" smtClean="0"/>
              <a:t>see</a:t>
            </a:r>
            <a:r>
              <a:rPr lang="nl-NL" baseline="0" dirty="0" smtClean="0"/>
              <a:t>:</a:t>
            </a:r>
          </a:p>
          <a:p>
            <a:endParaRPr lang="nl-NL" baseline="0" dirty="0" smtClean="0"/>
          </a:p>
          <a:p>
            <a:pPr>
              <a:buFont typeface="Wingdings" pitchFamily="2" charset="2"/>
              <a:buChar char="Ø"/>
            </a:pPr>
            <a:r>
              <a:rPr lang="nl-NL" b="0" baseline="0" dirty="0" smtClean="0"/>
              <a:t>   a </a:t>
            </a:r>
            <a:r>
              <a:rPr lang="nl-NL" b="0" baseline="0" dirty="0" err="1" smtClean="0"/>
              <a:t>depolitization</a:t>
            </a:r>
            <a:r>
              <a:rPr lang="nl-NL" b="0" baseline="0" dirty="0" smtClean="0"/>
              <a:t> of the </a:t>
            </a:r>
            <a:r>
              <a:rPr lang="nl-NL" b="0" baseline="0" dirty="0" err="1" smtClean="0"/>
              <a:t>ideal</a:t>
            </a:r>
            <a:r>
              <a:rPr lang="nl-NL" b="0" baseline="0" dirty="0" smtClean="0"/>
              <a:t> of </a:t>
            </a:r>
            <a:r>
              <a:rPr lang="nl-NL" b="0" baseline="0" dirty="0" err="1" smtClean="0"/>
              <a:t>autonomy</a:t>
            </a:r>
            <a:r>
              <a:rPr lang="nl-NL" b="0" baseline="0" dirty="0" smtClean="0"/>
              <a:t> and </a:t>
            </a:r>
            <a:r>
              <a:rPr lang="nl-NL" b="0" baseline="0" dirty="0" err="1" smtClean="0"/>
              <a:t>self-reliance</a:t>
            </a:r>
            <a:r>
              <a:rPr lang="nl-NL" b="0" baseline="0" dirty="0" smtClean="0"/>
              <a:t>. The </a:t>
            </a:r>
            <a:r>
              <a:rPr lang="nl-NL" b="0" baseline="0" dirty="0" err="1" smtClean="0"/>
              <a:t>government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withholds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itself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from</a:t>
            </a:r>
            <a:r>
              <a:rPr lang="nl-NL" b="0" baseline="0" dirty="0" smtClean="0"/>
              <a:t> a </a:t>
            </a:r>
            <a:r>
              <a:rPr lang="nl-NL" b="0" baseline="0" dirty="0" err="1" smtClean="0"/>
              <a:t>substantive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determination</a:t>
            </a:r>
            <a:r>
              <a:rPr lang="nl-NL" b="0" baseline="0" dirty="0" smtClean="0"/>
              <a:t> of </a:t>
            </a:r>
            <a:r>
              <a:rPr lang="nl-NL" b="0" baseline="0" dirty="0" err="1" smtClean="0"/>
              <a:t>meaning</a:t>
            </a:r>
            <a:r>
              <a:rPr lang="nl-NL" b="0" baseline="0" dirty="0" smtClean="0"/>
              <a:t> of live. The </a:t>
            </a:r>
            <a:r>
              <a:rPr lang="nl-NL" b="0" baseline="0" dirty="0" err="1" smtClean="0"/>
              <a:t>retrenchment</a:t>
            </a:r>
            <a:r>
              <a:rPr lang="nl-NL" b="0" baseline="0" dirty="0" smtClean="0"/>
              <a:t> of the welfare state is </a:t>
            </a:r>
            <a:r>
              <a:rPr lang="nl-NL" b="0" baseline="0" dirty="0" err="1" smtClean="0"/>
              <a:t>connected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with</a:t>
            </a:r>
            <a:r>
              <a:rPr lang="nl-NL" b="0" baseline="0" dirty="0" smtClean="0"/>
              <a:t> a </a:t>
            </a:r>
            <a:r>
              <a:rPr lang="nl-NL" b="0" baseline="0" dirty="0" err="1" smtClean="0"/>
              <a:t>post-politics</a:t>
            </a:r>
            <a:r>
              <a:rPr lang="nl-NL" b="0" baseline="0" dirty="0" smtClean="0"/>
              <a:t> of </a:t>
            </a:r>
            <a:r>
              <a:rPr lang="nl-NL" b="0" baseline="0" dirty="0" err="1" smtClean="0"/>
              <a:t>liberal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democracies</a:t>
            </a:r>
            <a:endParaRPr lang="nl-NL" b="0" baseline="0" dirty="0" smtClean="0"/>
          </a:p>
          <a:p>
            <a:pPr>
              <a:buFont typeface="Wingdings" pitchFamily="2" charset="2"/>
              <a:buChar char="Ø"/>
            </a:pPr>
            <a:endParaRPr lang="nl-NL" b="0" baseline="0" dirty="0" smtClean="0"/>
          </a:p>
          <a:p>
            <a:pPr>
              <a:buFont typeface="Wingdings" pitchFamily="2" charset="2"/>
              <a:buChar char="Ø"/>
            </a:pPr>
            <a:r>
              <a:rPr lang="nl-NL" b="0" baseline="0" dirty="0" smtClean="0"/>
              <a:t>  </a:t>
            </a:r>
            <a:r>
              <a:rPr lang="nl-NL" b="0" baseline="0" dirty="0" err="1" smtClean="0"/>
              <a:t>not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ideologies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but</a:t>
            </a:r>
            <a:r>
              <a:rPr lang="nl-NL" b="0" baseline="0" dirty="0" smtClean="0"/>
              <a:t> a </a:t>
            </a:r>
            <a:r>
              <a:rPr lang="nl-NL" b="1" u="sng" baseline="0" dirty="0" err="1" smtClean="0"/>
              <a:t>Realpolitik</a:t>
            </a:r>
            <a:r>
              <a:rPr lang="nl-NL" b="1" u="sng" baseline="0" dirty="0" smtClean="0"/>
              <a:t> of </a:t>
            </a:r>
            <a:r>
              <a:rPr lang="nl-NL" b="1" u="sng" baseline="0" dirty="0" err="1" smtClean="0"/>
              <a:t>unintended</a:t>
            </a:r>
            <a:r>
              <a:rPr lang="nl-NL" b="1" u="sng" baseline="0" dirty="0" smtClean="0"/>
              <a:t> </a:t>
            </a:r>
            <a:r>
              <a:rPr lang="nl-NL" b="1" u="sng" baseline="0" dirty="0" err="1" smtClean="0"/>
              <a:t>results</a:t>
            </a:r>
            <a:r>
              <a:rPr lang="nl-NL" b="1" u="sng" baseline="0" dirty="0" smtClean="0"/>
              <a:t> </a:t>
            </a:r>
            <a:r>
              <a:rPr lang="nl-NL" b="0" baseline="0" dirty="0" smtClean="0"/>
              <a:t>is </a:t>
            </a:r>
            <a:r>
              <a:rPr lang="nl-NL" b="0" baseline="0" dirty="0" err="1" smtClean="0"/>
              <a:t>leading</a:t>
            </a:r>
            <a:r>
              <a:rPr lang="nl-NL" b="0" baseline="0" dirty="0" smtClean="0"/>
              <a:t>. </a:t>
            </a:r>
            <a:r>
              <a:rPr lang="nl-NL" b="0" baseline="0" dirty="0" err="1" smtClean="0"/>
              <a:t>Policy</a:t>
            </a:r>
            <a:r>
              <a:rPr lang="nl-NL" b="0" baseline="0" dirty="0" smtClean="0"/>
              <a:t> is </a:t>
            </a:r>
            <a:r>
              <a:rPr lang="nl-NL" b="0" baseline="0" dirty="0" err="1" smtClean="0"/>
              <a:t>based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upon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scientific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social</a:t>
            </a:r>
            <a:r>
              <a:rPr lang="nl-NL" b="0" baseline="0" dirty="0" smtClean="0"/>
              <a:t> research, </a:t>
            </a:r>
            <a:r>
              <a:rPr lang="nl-NL" b="0" baseline="0" dirty="0" err="1" smtClean="0"/>
              <a:t>positivistic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approach</a:t>
            </a:r>
            <a:endParaRPr lang="nl-NL" b="0" baseline="0" dirty="0" smtClean="0"/>
          </a:p>
          <a:p>
            <a:pPr>
              <a:buFont typeface="Wingdings" pitchFamily="2" charset="2"/>
              <a:buChar char="Ø"/>
            </a:pPr>
            <a:endParaRPr lang="nl-NL" b="0" baseline="0" dirty="0" smtClean="0"/>
          </a:p>
          <a:p>
            <a:pPr>
              <a:buFont typeface="Wingdings" pitchFamily="2" charset="2"/>
              <a:buChar char="Ø"/>
            </a:pPr>
            <a:r>
              <a:rPr lang="nl-NL" b="0" baseline="0" dirty="0" smtClean="0"/>
              <a:t>  </a:t>
            </a:r>
            <a:r>
              <a:rPr lang="nl-NL" b="0" baseline="0" dirty="0" err="1" smtClean="0"/>
              <a:t>moral</a:t>
            </a:r>
            <a:r>
              <a:rPr lang="nl-NL" b="0" baseline="0" dirty="0" smtClean="0"/>
              <a:t> and the </a:t>
            </a:r>
            <a:r>
              <a:rPr lang="nl-NL" b="0" baseline="0" dirty="0" err="1" smtClean="0"/>
              <a:t>cautionary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tale</a:t>
            </a:r>
            <a:r>
              <a:rPr lang="nl-NL" b="0" baseline="0" dirty="0" smtClean="0"/>
              <a:t>: bad </a:t>
            </a:r>
            <a:r>
              <a:rPr lang="nl-NL" b="0" baseline="0" dirty="0" err="1" smtClean="0"/>
              <a:t>things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will</a:t>
            </a:r>
            <a:r>
              <a:rPr lang="nl-NL" b="0" baseline="0" dirty="0" smtClean="0"/>
              <a:t> happen </a:t>
            </a:r>
            <a:r>
              <a:rPr lang="nl-NL" b="0" baseline="0" dirty="0" err="1" smtClean="0"/>
              <a:t>if</a:t>
            </a:r>
            <a:r>
              <a:rPr lang="nl-NL" b="0" baseline="0" dirty="0" smtClean="0"/>
              <a:t> we do </a:t>
            </a:r>
            <a:r>
              <a:rPr lang="nl-NL" b="0" baseline="0" dirty="0" err="1" smtClean="0"/>
              <a:t>not</a:t>
            </a:r>
            <a:r>
              <a:rPr lang="nl-NL" b="0" baseline="0" dirty="0" smtClean="0"/>
              <a:t> </a:t>
            </a:r>
            <a:r>
              <a:rPr lang="nl-NL" b="0" baseline="0" dirty="0" err="1" smtClean="0"/>
              <a:t>implement</a:t>
            </a:r>
            <a:r>
              <a:rPr lang="nl-NL" b="0" baseline="0" dirty="0" smtClean="0"/>
              <a:t> the </a:t>
            </a:r>
            <a:r>
              <a:rPr lang="nl-NL" b="0" baseline="0" dirty="0" err="1" smtClean="0"/>
              <a:t>inevitable</a:t>
            </a:r>
            <a:r>
              <a:rPr lang="nl-NL" b="0" baseline="0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nl-NL" b="0" baseline="0" dirty="0" smtClean="0"/>
          </a:p>
          <a:p>
            <a:pPr>
              <a:buFont typeface="Wingdings" pitchFamily="2" charset="2"/>
              <a:buChar char="Ø"/>
            </a:pPr>
            <a:r>
              <a:rPr lang="nl-NL" b="0" baseline="0" dirty="0" smtClean="0"/>
              <a:t>  </a:t>
            </a:r>
            <a:r>
              <a:rPr lang="nl-NL" b="0" baseline="0" dirty="0" err="1" smtClean="0"/>
              <a:t>policy</a:t>
            </a:r>
            <a:r>
              <a:rPr lang="nl-NL" b="0" baseline="0" dirty="0" smtClean="0"/>
              <a:t> makers and </a:t>
            </a:r>
            <a:r>
              <a:rPr lang="nl-NL" b="0" baseline="0" dirty="0" err="1" smtClean="0"/>
              <a:t>politicians</a:t>
            </a:r>
            <a:r>
              <a:rPr lang="nl-NL" b="0" baseline="0" dirty="0" smtClean="0"/>
              <a:t> present </a:t>
            </a:r>
            <a:r>
              <a:rPr lang="nl-NL" b="0" baseline="0" dirty="0" err="1" smtClean="0"/>
              <a:t>themselves</a:t>
            </a:r>
            <a:r>
              <a:rPr lang="nl-NL" b="0" baseline="0" dirty="0" smtClean="0"/>
              <a:t> as the </a:t>
            </a:r>
            <a:r>
              <a:rPr lang="nl-NL" b="0" baseline="0" dirty="0" err="1" smtClean="0"/>
              <a:t>spokesman</a:t>
            </a:r>
            <a:r>
              <a:rPr lang="nl-NL" b="0" baseline="0" dirty="0" smtClean="0"/>
              <a:t> of </a:t>
            </a:r>
            <a:r>
              <a:rPr lang="nl-NL" b="0" baseline="0" dirty="0" err="1" smtClean="0"/>
              <a:t>reality</a:t>
            </a:r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5539E-2D1C-A745-83AB-75A08EB66F7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5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629A2-ABC8-4040-A0C5-8630171D958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5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pd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INH_ppt_schetsbeeld.jpg"/>
          <p:cNvPicPr>
            <a:picLocks noChangeAspect="1"/>
          </p:cNvPicPr>
          <p:nvPr userDrawn="1"/>
        </p:nvPicPr>
        <p:blipFill>
          <a:blip r:embed="rId2"/>
          <a:srcRect l="1342" r="1342" b="45041"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06425" y="862013"/>
            <a:ext cx="8537575" cy="59959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1" descr="Inholland_Hogeschool_Magenta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06425" y="862013"/>
            <a:ext cx="21590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0" y="4572000"/>
            <a:ext cx="2423400" cy="1235075"/>
          </a:xfrm>
          <a:prstGeom prst="rect">
            <a:avLst/>
          </a:prstGeom>
        </p:spPr>
        <p:txBody>
          <a:bodyPr lIns="0" bIns="0" anchor="b">
            <a:noAutofit/>
          </a:bodyPr>
          <a:lstStyle>
            <a:lvl1pPr>
              <a:defRPr sz="16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err="1" smtClean="0"/>
              <a:t>Location</a:t>
            </a:r>
            <a:endParaRPr lang="nl-NL" dirty="0" smtClean="0"/>
          </a:p>
          <a:p>
            <a:pPr lvl="0"/>
            <a:r>
              <a:rPr lang="nl-NL" dirty="0" smtClean="0"/>
              <a:t>Name</a:t>
            </a:r>
          </a:p>
          <a:p>
            <a:pPr lvl="0"/>
            <a:r>
              <a:rPr lang="nl-NL" dirty="0" smtClean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600" y="1713600"/>
            <a:ext cx="7117200" cy="1310400"/>
          </a:xfrm>
        </p:spPr>
        <p:txBody>
          <a:bodyPr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6400" y="3024000"/>
            <a:ext cx="6530400" cy="131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0" i="0" baseline="0">
                <a:solidFill>
                  <a:schemeClr val="bg1"/>
                </a:solidFill>
                <a:latin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27100" y="430213"/>
            <a:ext cx="8216900" cy="6427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0" descr="Inholland_Monogram_P_Magenta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79388" y="76200"/>
            <a:ext cx="569912" cy="568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1292400"/>
            <a:ext cx="7714800" cy="122400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14800" y="2610001"/>
            <a:ext cx="7444800" cy="3181199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defRPr sz="3200" baseline="0"/>
            </a:lvl2pPr>
          </a:lstStyle>
          <a:p>
            <a:pPr lvl="1"/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introduction</a:t>
            </a:r>
            <a:r>
              <a:rPr lang="nl-NL" dirty="0" smtClean="0"/>
              <a:t> to the </a:t>
            </a:r>
            <a:r>
              <a:rPr lang="nl-NL" dirty="0" err="1" smtClean="0"/>
              <a:t>new</a:t>
            </a:r>
            <a:r>
              <a:rPr lang="nl-NL" dirty="0" smtClean="0"/>
              <a:t> </a:t>
            </a:r>
            <a:r>
              <a:rPr lang="nl-NL" dirty="0" err="1" smtClean="0"/>
              <a:t>chapter</a:t>
            </a:r>
            <a:endParaRPr lang="nl-NL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1D4313F-B200-E040-B79B-0F17B96110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Inholland_University_Wit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13000" y="2251075"/>
            <a:ext cx="4318000" cy="1981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84F-51F8-4A4D-8007-72A982A14BD3}" type="slidenum">
              <a:rPr lang="nl-NL" altLang="nl-NL"/>
              <a:pPr>
                <a:defRPr/>
              </a:pPr>
              <a:t>‹#›</a:t>
            </a:fld>
            <a:r>
              <a:rPr lang="nl-NL" altLang="nl-NL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2062218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laatj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4800" y="2030400"/>
            <a:ext cx="3600000" cy="4095763"/>
          </a:xfrm>
          <a:prstGeom prst="rect">
            <a:avLst/>
          </a:prstGeom>
        </p:spPr>
        <p:txBody>
          <a:bodyPr/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259263" y="2030413"/>
            <a:ext cx="3600337" cy="4095750"/>
          </a:xfrm>
          <a:prstGeom prst="rect">
            <a:avLst/>
          </a:prstGeom>
        </p:spPr>
        <p:txBody>
          <a:bodyPr/>
          <a:lstStyle>
            <a:lvl1pPr>
              <a:buFont typeface="Arial"/>
              <a:buNone/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Lucida Grande"/>
              <a:buNone/>
              <a:defRPr b="0" baseline="0">
                <a:solidFill>
                  <a:schemeClr val="bg1"/>
                </a:solidFill>
                <a:latin typeface="+mn-lt"/>
              </a:defRPr>
            </a:lvl2pPr>
            <a:lvl3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3pPr>
            <a:lvl4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4pPr>
            <a:lvl5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C94F0-6602-314B-91CF-F8AB012AC1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7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Agenda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14800" y="2030412"/>
            <a:ext cx="7444800" cy="4103987"/>
          </a:xfrm>
          <a:prstGeom prst="rect">
            <a:avLst/>
          </a:prstGeom>
        </p:spPr>
        <p:txBody>
          <a:bodyPr>
            <a:normAutofit/>
          </a:bodyPr>
          <a:lstStyle>
            <a:lvl2pPr marL="0" indent="-342000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2000"/>
            </a:lvl2pPr>
          </a:lstStyle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DD2B8-4FE3-D94C-815F-DB4AE8CA48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14800" y="2030400"/>
            <a:ext cx="7444800" cy="4096800"/>
          </a:xfrm>
        </p:spPr>
        <p:txBody>
          <a:bodyPr/>
          <a:lstStyle/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09CB7-E3A5-9742-A4A6-98454B11EB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rames (Compariz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259600" y="2030413"/>
            <a:ext cx="3600450" cy="409575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14800" y="2030413"/>
            <a:ext cx="3600000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FE43F-FEAA-6444-A8C4-F5FAAD705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1144588" y="641350"/>
            <a:ext cx="7715250" cy="12239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400" b="1" dirty="0">
              <a:solidFill>
                <a:schemeClr val="bg1"/>
              </a:solidFill>
              <a:latin typeface="Arial Narrow"/>
              <a:ea typeface="+mj-ea"/>
              <a:cs typeface="Arial Narrow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600" y="2030400"/>
            <a:ext cx="3600000" cy="4095763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endParaRPr lang="nl-NL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28863" y="2030413"/>
            <a:ext cx="3600337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 baseline="0"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49C9-9E9B-2649-8DC4-C23B78055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4800" y="2030400"/>
            <a:ext cx="3600000" cy="4095763"/>
          </a:xfrm>
          <a:prstGeom prst="rect">
            <a:avLst/>
          </a:prstGeom>
        </p:spPr>
        <p:txBody>
          <a:bodyPr/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endParaRPr lang="nl-NL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59263" y="2030413"/>
            <a:ext cx="3600337" cy="4095750"/>
          </a:xfrm>
          <a:prstGeom prst="rect">
            <a:avLst/>
          </a:prstGeom>
        </p:spPr>
        <p:txBody>
          <a:bodyPr/>
          <a:lstStyle>
            <a:lvl1pPr>
              <a:buFont typeface="Arial"/>
              <a:buNone/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Lucida Grande"/>
              <a:buNone/>
              <a:defRPr b="0" baseline="0">
                <a:solidFill>
                  <a:schemeClr val="bg1"/>
                </a:solidFill>
                <a:latin typeface="+mn-lt"/>
              </a:defRPr>
            </a:lvl2pPr>
            <a:lvl3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3pPr>
            <a:lvl4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4pPr>
            <a:lvl5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5pPr>
          </a:lstStyle>
          <a:p>
            <a:pPr lvl="1"/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next</a:t>
            </a:r>
            <a:r>
              <a:rPr lang="nl-NL" dirty="0" smtClean="0"/>
              <a:t> to a picture…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9F901-EE5F-5F43-A4C3-0333DA5D6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414225" y="2030413"/>
            <a:ext cx="7445375" cy="4095750"/>
          </a:xfrm>
        </p:spPr>
        <p:txBody>
          <a:bodyPr/>
          <a:lstStyle/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F07FC-649B-AF45-A4F6-8EA529CD5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BF7D-62C6-BF46-8919-D27D315FE4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74D39-C8BD-9D4B-A64B-90159177DB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27100" y="430213"/>
            <a:ext cx="8216900" cy="6427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44588" y="641350"/>
            <a:ext cx="77152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623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C1D8C45-E4AB-A346-B49C-8ED7AE9CF1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7" descr="Inholland_Monogram_P_Wit.pdf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79388" y="76200"/>
            <a:ext cx="569912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14463" y="2030413"/>
            <a:ext cx="7445375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one (Heading)</a:t>
            </a:r>
          </a:p>
          <a:p>
            <a:pPr lvl="1"/>
            <a:r>
              <a:rPr lang="en-US"/>
              <a:t>Level two (Body)</a:t>
            </a:r>
          </a:p>
          <a:p>
            <a:pPr lvl="2"/>
            <a:r>
              <a:rPr lang="en-US"/>
              <a:t>Level three (bullet list)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400" b="1" kern="1200">
          <a:solidFill>
            <a:schemeClr val="bg1"/>
          </a:solidFill>
          <a:latin typeface="Arial Narrow"/>
          <a:ea typeface="ＭＳ Ｐゴシック" pitchFamily="-107" charset="-128"/>
          <a:cs typeface="Arial Narrow"/>
        </a:defRPr>
      </a:lvl1pPr>
      <a:lvl2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-107" charset="0"/>
        <a:defRPr sz="2800" b="1" kern="1200">
          <a:solidFill>
            <a:schemeClr val="tx2"/>
          </a:solidFill>
          <a:latin typeface="Arial (Body)"/>
          <a:ea typeface="ＭＳ Ｐゴシック" pitchFamily="-107" charset="-128"/>
          <a:cs typeface="Arial (Body)"/>
        </a:defRPr>
      </a:lvl1pPr>
      <a:lvl2pPr marL="358775" indent="-179388" algn="l" defTabSz="457200" rtl="0" fontAlgn="base">
        <a:spcBef>
          <a:spcPct val="20000"/>
        </a:spcBef>
        <a:spcAft>
          <a:spcPct val="0"/>
        </a:spcAft>
        <a:buSzPct val="100000"/>
        <a:defRPr sz="2400" kern="1200">
          <a:solidFill>
            <a:schemeClr val="bg1"/>
          </a:solidFill>
          <a:latin typeface="Arial (Body)"/>
          <a:ea typeface="ＭＳ Ｐゴシック" pitchFamily="-107" charset="-128"/>
          <a:cs typeface="Arial (Body)"/>
        </a:defRPr>
      </a:lvl2pPr>
      <a:lvl3pPr marL="628650" indent="-269875" algn="l" defTabSz="457200" rtl="0" fontAlgn="base">
        <a:spcBef>
          <a:spcPct val="20000"/>
        </a:spcBef>
        <a:spcAft>
          <a:spcPct val="0"/>
        </a:spcAft>
        <a:buSzPct val="100000"/>
        <a:buFont typeface="Lucida Grande" pitchFamily="-107" charset="0"/>
        <a:buChar char="-"/>
        <a:defRPr sz="2400" kern="1200">
          <a:solidFill>
            <a:schemeClr val="bg1"/>
          </a:solidFill>
          <a:latin typeface="Arial (Body)"/>
          <a:ea typeface="ＭＳ Ｐゴシック" pitchFamily="-107" charset="-128"/>
          <a:cs typeface="Arial (Body)"/>
        </a:defRPr>
      </a:lvl3pPr>
      <a:lvl4pPr marL="809625" algn="l" defTabSz="457200" rtl="0" fontAlgn="base">
        <a:spcBef>
          <a:spcPct val="20000"/>
        </a:spcBef>
        <a:spcAft>
          <a:spcPct val="0"/>
        </a:spcAft>
        <a:buSzPct val="100000"/>
        <a:defRPr sz="2000" kern="1200">
          <a:solidFill>
            <a:schemeClr val="bg1"/>
          </a:solidFill>
          <a:latin typeface="Arial (Body)"/>
          <a:ea typeface="ＭＳ Ｐゴシック" pitchFamily="-107" charset="-128"/>
          <a:cs typeface="Arial (Body)"/>
        </a:defRPr>
      </a:lvl4pPr>
      <a:lvl5pPr marL="1079500" algn="l" defTabSz="457200" rtl="0" fontAlgn="base">
        <a:spcBef>
          <a:spcPct val="20000"/>
        </a:spcBef>
        <a:spcAft>
          <a:spcPct val="0"/>
        </a:spcAft>
        <a:buSzPct val="100000"/>
        <a:defRPr sz="1600" kern="1200">
          <a:solidFill>
            <a:schemeClr val="tx2"/>
          </a:solidFill>
          <a:latin typeface="Arial (Body)"/>
          <a:ea typeface="ＭＳ Ｐゴシック" pitchFamily="-107" charset="-128"/>
          <a:cs typeface="Arial (Body)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176713" y="4572000"/>
            <a:ext cx="2422525" cy="1235075"/>
          </a:xfrm>
        </p:spPr>
        <p:txBody>
          <a:bodyPr/>
          <a:lstStyle/>
          <a:p>
            <a:pPr marL="0" indent="0"/>
            <a:r>
              <a:rPr lang="en-US" smtClean="0">
                <a:latin typeface="Arial" pitchFamily="-107" charset="0"/>
                <a:ea typeface="Arial" pitchFamily="-107" charset="0"/>
                <a:cs typeface="Arial" pitchFamily="-107" charset="0"/>
              </a:rPr>
              <a:t>Location</a:t>
            </a:r>
          </a:p>
          <a:p>
            <a:pPr marL="0" indent="0"/>
            <a:r>
              <a:rPr lang="en-US" smtClean="0">
                <a:latin typeface="Arial" pitchFamily="-107" charset="0"/>
                <a:ea typeface="Arial" pitchFamily="-107" charset="0"/>
                <a:cs typeface="Arial" pitchFamily="-107" charset="0"/>
              </a:rPr>
              <a:t>Name, Company</a:t>
            </a:r>
          </a:p>
          <a:p>
            <a:pPr marL="0" indent="0"/>
            <a:r>
              <a:rPr lang="en-US" smtClean="0">
                <a:latin typeface="Arial" pitchFamily="-107" charset="0"/>
                <a:ea typeface="Arial" pitchFamily="-107" charset="0"/>
                <a:cs typeface="Arial" pitchFamily="-107" charset="0"/>
              </a:rPr>
              <a:t>Date [month dd, yyyy]</a:t>
            </a:r>
          </a:p>
        </p:txBody>
      </p:sp>
      <p:sp>
        <p:nvSpPr>
          <p:cNvPr id="15363" name="Title 4"/>
          <p:cNvSpPr>
            <a:spLocks noGrp="1"/>
          </p:cNvSpPr>
          <p:nvPr>
            <p:ph type="ctrTitle"/>
          </p:nvPr>
        </p:nvSpPr>
        <p:spPr>
          <a:xfrm>
            <a:off x="1570038" y="1712913"/>
            <a:ext cx="7116762" cy="1311275"/>
          </a:xfrm>
        </p:spPr>
        <p:txBody>
          <a:bodyPr/>
          <a:lstStyle/>
          <a:p>
            <a:r>
              <a:rPr lang="en-US" smtClean="0">
                <a:latin typeface="Arial Narrow" pitchFamily="-107" charset="0"/>
              </a:rPr>
              <a:t>Discourse Analysis</a:t>
            </a:r>
            <a:endParaRPr lang="en-US" dirty="0">
              <a:latin typeface="Arial Narrow" pitchFamily="-107" charset="0"/>
            </a:endParaRPr>
          </a:p>
        </p:txBody>
      </p:sp>
      <p:sp>
        <p:nvSpPr>
          <p:cNvPr id="15364" name="Subtitle 5"/>
          <p:cNvSpPr>
            <a:spLocks noGrp="1"/>
          </p:cNvSpPr>
          <p:nvPr>
            <p:ph type="subTitle" idx="1"/>
          </p:nvPr>
        </p:nvSpPr>
        <p:spPr>
          <a:xfrm>
            <a:off x="2155825" y="3024188"/>
            <a:ext cx="6530975" cy="1314450"/>
          </a:xfrm>
        </p:spPr>
        <p:txBody>
          <a:bodyPr/>
          <a:lstStyle/>
          <a:p>
            <a:r>
              <a:rPr lang="en-US" dirty="0" smtClean="0">
                <a:latin typeface="Arial Narrow" pitchFamily="-107" charset="0"/>
              </a:rPr>
              <a:t>Why Does Discourse Analysis matters to Practice Research</a:t>
            </a:r>
            <a:endParaRPr lang="en-US" dirty="0">
              <a:latin typeface="Arial Narrow" pitchFamily="-107" charset="0"/>
            </a:endParaRPr>
          </a:p>
        </p:txBody>
      </p:sp>
      <p:sp>
        <p:nvSpPr>
          <p:cNvPr id="1536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6356350"/>
            <a:ext cx="10668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29BAF8-F7A3-A441-8049-19BB15B48024}" type="slidenum">
              <a:rPr lang="en-US"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thatcher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44588" y="2276871"/>
            <a:ext cx="3859460" cy="2563605"/>
          </a:xfr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sz="2400" dirty="0" err="1" smtClean="0"/>
              <a:t>Policy</a:t>
            </a:r>
            <a:r>
              <a:rPr lang="nl-NL" sz="2400" dirty="0" smtClean="0"/>
              <a:t> </a:t>
            </a:r>
            <a:r>
              <a:rPr lang="nl-NL" sz="2400" dirty="0" err="1" smtClean="0"/>
              <a:t>texts</a:t>
            </a:r>
            <a:r>
              <a:rPr lang="nl-NL" sz="2400" dirty="0" smtClean="0"/>
              <a:t> </a:t>
            </a:r>
            <a:r>
              <a:rPr lang="nl-NL" sz="2400" dirty="0" err="1" smtClean="0"/>
              <a:t>can</a:t>
            </a:r>
            <a:r>
              <a:rPr lang="nl-NL" sz="2400" dirty="0" smtClean="0"/>
              <a:t> </a:t>
            </a:r>
            <a:r>
              <a:rPr lang="nl-NL" sz="2400" dirty="0" err="1" smtClean="0"/>
              <a:t>be</a:t>
            </a:r>
            <a:r>
              <a:rPr lang="nl-NL" sz="2400" dirty="0" smtClean="0"/>
              <a:t> </a:t>
            </a:r>
            <a:r>
              <a:rPr lang="nl-NL" sz="2400" dirty="0" err="1" smtClean="0"/>
              <a:t>seen</a:t>
            </a:r>
            <a:r>
              <a:rPr lang="nl-NL" sz="2400" dirty="0" smtClean="0"/>
              <a:t> ‘to limit </a:t>
            </a:r>
            <a:r>
              <a:rPr lang="nl-NL" sz="2400" dirty="0" err="1" smtClean="0"/>
              <a:t>policy</a:t>
            </a:r>
            <a:r>
              <a:rPr lang="nl-NL" sz="2400" dirty="0" smtClean="0"/>
              <a:t> </a:t>
            </a:r>
            <a:r>
              <a:rPr lang="nl-NL" sz="2400" dirty="0" err="1" smtClean="0"/>
              <a:t>options</a:t>
            </a:r>
            <a:r>
              <a:rPr lang="nl-NL" sz="2400" dirty="0" smtClean="0"/>
              <a:t> </a:t>
            </a:r>
            <a:r>
              <a:rPr lang="nl-NL" sz="2400" dirty="0" err="1" smtClean="0"/>
              <a:t>by</a:t>
            </a:r>
            <a:r>
              <a:rPr lang="nl-NL" sz="2400" dirty="0" smtClean="0"/>
              <a:t> </a:t>
            </a:r>
            <a:r>
              <a:rPr lang="nl-NL" sz="2400" dirty="0" err="1" smtClean="0"/>
              <a:t>portraying</a:t>
            </a:r>
            <a:r>
              <a:rPr lang="nl-NL" sz="2400" dirty="0" smtClean="0"/>
              <a:t> the </a:t>
            </a:r>
            <a:r>
              <a:rPr lang="nl-NL" sz="2400" dirty="0" err="1" smtClean="0"/>
              <a:t>socio-economic</a:t>
            </a:r>
            <a:r>
              <a:rPr lang="nl-NL" sz="2400" dirty="0" smtClean="0"/>
              <a:t> order as </a:t>
            </a:r>
            <a:r>
              <a:rPr lang="nl-NL" sz="2400" dirty="0" err="1" smtClean="0"/>
              <a:t>simply</a:t>
            </a:r>
            <a:r>
              <a:rPr lang="nl-NL" sz="2400" dirty="0" smtClean="0"/>
              <a:t> </a:t>
            </a:r>
            <a:r>
              <a:rPr lang="nl-NL" sz="2400" dirty="0" err="1" smtClean="0"/>
              <a:t>given</a:t>
            </a:r>
            <a:r>
              <a:rPr lang="nl-NL" sz="2400" dirty="0" smtClean="0"/>
              <a:t>, </a:t>
            </a:r>
            <a:r>
              <a:rPr lang="nl-NL" sz="2400" dirty="0" err="1" smtClean="0"/>
              <a:t>an</a:t>
            </a:r>
            <a:r>
              <a:rPr lang="nl-NL" sz="2400" dirty="0" smtClean="0"/>
              <a:t> </a:t>
            </a:r>
            <a:r>
              <a:rPr lang="nl-NL" sz="2400" dirty="0" err="1" smtClean="0"/>
              <a:t>unquestionable</a:t>
            </a:r>
            <a:r>
              <a:rPr lang="nl-NL" sz="2400" dirty="0" smtClean="0"/>
              <a:t> and </a:t>
            </a:r>
            <a:r>
              <a:rPr lang="nl-NL" sz="2400" dirty="0" err="1" smtClean="0"/>
              <a:t>inevitable</a:t>
            </a:r>
            <a:r>
              <a:rPr lang="nl-NL" sz="2400" dirty="0" smtClean="0"/>
              <a:t> horizon </a:t>
            </a:r>
            <a:r>
              <a:rPr lang="nl-NL" sz="2400" dirty="0" err="1" smtClean="0"/>
              <a:t>which</a:t>
            </a:r>
            <a:r>
              <a:rPr lang="nl-NL" sz="2400" dirty="0" smtClean="0"/>
              <a:t> is </a:t>
            </a:r>
            <a:r>
              <a:rPr lang="nl-NL" sz="2400" dirty="0" err="1" smtClean="0"/>
              <a:t>itself</a:t>
            </a:r>
            <a:r>
              <a:rPr lang="nl-NL" sz="2400" dirty="0" smtClean="0"/>
              <a:t> </a:t>
            </a:r>
            <a:r>
              <a:rPr lang="nl-NL" sz="2400" dirty="0" err="1" smtClean="0"/>
              <a:t>untouchable</a:t>
            </a:r>
            <a:r>
              <a:rPr lang="nl-NL" sz="2400" dirty="0" smtClean="0"/>
              <a:t> </a:t>
            </a:r>
            <a:r>
              <a:rPr lang="nl-NL" sz="2400" dirty="0" err="1" smtClean="0"/>
              <a:t>by</a:t>
            </a:r>
            <a:r>
              <a:rPr lang="nl-NL" sz="2400" dirty="0" smtClean="0"/>
              <a:t> </a:t>
            </a:r>
            <a:r>
              <a:rPr lang="nl-NL" sz="2400" dirty="0" err="1" smtClean="0"/>
              <a:t>policy</a:t>
            </a:r>
            <a:r>
              <a:rPr lang="nl-NL" sz="2400" dirty="0" smtClean="0"/>
              <a:t> […]’</a:t>
            </a:r>
            <a:r>
              <a:rPr lang="nl-NL" dirty="0" smtClean="0"/>
              <a:t>						</a:t>
            </a:r>
            <a:r>
              <a:rPr lang="nl-NL" sz="2000" dirty="0" err="1" smtClean="0"/>
              <a:t>Norman</a:t>
            </a:r>
            <a:r>
              <a:rPr lang="nl-NL" sz="2000" dirty="0" smtClean="0"/>
              <a:t> </a:t>
            </a:r>
            <a:r>
              <a:rPr lang="nl-NL" sz="2000" dirty="0" err="1" smtClean="0"/>
              <a:t>Fairclough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smtClean="0">
                <a:solidFill>
                  <a:schemeClr val="tx2">
                    <a:lumMod val="75000"/>
                  </a:schemeClr>
                </a:solidFill>
              </a:rPr>
              <a:t>‘</a:t>
            </a:r>
            <a:r>
              <a:rPr lang="nl-NL" sz="4000" dirty="0" err="1" smtClean="0">
                <a:solidFill>
                  <a:schemeClr val="tx2">
                    <a:lumMod val="75000"/>
                  </a:schemeClr>
                </a:solidFill>
              </a:rPr>
              <a:t>There</a:t>
            </a:r>
            <a:r>
              <a:rPr lang="nl-NL" sz="4000" dirty="0" smtClean="0">
                <a:solidFill>
                  <a:schemeClr val="tx2">
                    <a:lumMod val="75000"/>
                  </a:schemeClr>
                </a:solidFill>
              </a:rPr>
              <a:t> is </a:t>
            </a:r>
            <a:r>
              <a:rPr lang="nl-NL" sz="4000" dirty="0" err="1" smtClean="0">
                <a:solidFill>
                  <a:schemeClr val="tx2">
                    <a:lumMod val="75000"/>
                  </a:schemeClr>
                </a:solidFill>
              </a:rPr>
              <a:t>no</a:t>
            </a:r>
            <a:r>
              <a:rPr lang="nl-NL" sz="4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4000" dirty="0" err="1" smtClean="0">
                <a:solidFill>
                  <a:schemeClr val="tx2">
                    <a:lumMod val="75000"/>
                  </a:schemeClr>
                </a:solidFill>
              </a:rPr>
              <a:t>alternative</a:t>
            </a:r>
            <a:r>
              <a:rPr lang="nl-NL" sz="4000" dirty="0" smtClean="0">
                <a:solidFill>
                  <a:schemeClr val="tx2">
                    <a:lumMod val="75000"/>
                  </a:schemeClr>
                </a:solidFill>
              </a:rPr>
              <a:t>’</a:t>
            </a:r>
            <a:endParaRPr lang="nl-NL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AA1D8D8-2928-E84D-B1CC-745AFE0894F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2"/>
          </p:nvPr>
        </p:nvSpPr>
        <p:spPr>
          <a:xfrm>
            <a:off x="1414800" y="2030400"/>
            <a:ext cx="6541576" cy="4095763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nl-NL" sz="2000" b="0" dirty="0" smtClean="0">
                <a:solidFill>
                  <a:schemeClr val="bg1"/>
                </a:solidFill>
              </a:rPr>
              <a:t>		</a:t>
            </a:r>
            <a:r>
              <a:rPr lang="nl-NL" sz="2000" b="0" dirty="0" err="1" smtClean="0">
                <a:solidFill>
                  <a:schemeClr val="bg1"/>
                </a:solidFill>
              </a:rPr>
              <a:t>Moral</a:t>
            </a:r>
            <a:r>
              <a:rPr lang="nl-NL" sz="2000" b="0" dirty="0" smtClean="0">
                <a:solidFill>
                  <a:schemeClr val="bg1"/>
                </a:solidFill>
              </a:rPr>
              <a:t> </a:t>
            </a:r>
            <a:r>
              <a:rPr lang="nl-NL" sz="2000" b="0" dirty="0" err="1" smtClean="0">
                <a:solidFill>
                  <a:schemeClr val="bg1"/>
                </a:solidFill>
              </a:rPr>
              <a:t>tale</a:t>
            </a:r>
            <a:endParaRPr lang="nl-NL" sz="2000" b="0" dirty="0" smtClean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nl-NL" sz="2000" dirty="0" smtClean="0"/>
              <a:t> 		</a:t>
            </a:r>
            <a:r>
              <a:rPr lang="nl-NL" sz="2000" b="0" dirty="0" err="1" smtClean="0">
                <a:solidFill>
                  <a:schemeClr val="bg1"/>
                </a:solidFill>
              </a:rPr>
              <a:t>Cautionary</a:t>
            </a:r>
            <a:r>
              <a:rPr lang="nl-NL" sz="2000" b="0" dirty="0" smtClean="0">
                <a:solidFill>
                  <a:schemeClr val="bg1"/>
                </a:solidFill>
              </a:rPr>
              <a:t> </a:t>
            </a:r>
            <a:r>
              <a:rPr lang="nl-NL" sz="2000" b="0" dirty="0" err="1" smtClean="0">
                <a:solidFill>
                  <a:schemeClr val="bg1"/>
                </a:solidFill>
              </a:rPr>
              <a:t>tale</a:t>
            </a:r>
            <a:endParaRPr lang="nl-NL" sz="2000" b="0" dirty="0" smtClean="0">
              <a:solidFill>
                <a:schemeClr val="bg1"/>
              </a:solidFill>
            </a:endParaRPr>
          </a:p>
          <a:p>
            <a:pPr marL="0" lvl="1" indent="0">
              <a:lnSpc>
                <a:spcPct val="150000"/>
              </a:lnSpc>
            </a:pPr>
            <a:r>
              <a:rPr lang="nl-NL" sz="2000" dirty="0" smtClean="0"/>
              <a:t>	</a:t>
            </a:r>
            <a:r>
              <a:rPr lang="nl-NL" sz="2000" b="0" dirty="0" err="1" smtClean="0">
                <a:solidFill>
                  <a:schemeClr val="bg1"/>
                </a:solidFill>
              </a:rPr>
              <a:t>Creation</a:t>
            </a:r>
            <a:r>
              <a:rPr lang="nl-NL" sz="2000" b="0" dirty="0" smtClean="0">
                <a:solidFill>
                  <a:schemeClr val="bg1"/>
                </a:solidFill>
              </a:rPr>
              <a:t> of </a:t>
            </a:r>
            <a:r>
              <a:rPr lang="nl-NL" sz="2000" b="0" dirty="0" err="1" smtClean="0">
                <a:solidFill>
                  <a:schemeClr val="bg1"/>
                </a:solidFill>
              </a:rPr>
              <a:t>antagonism</a:t>
            </a:r>
            <a:endParaRPr lang="nl-NL" sz="2000" b="0" dirty="0" smtClean="0">
              <a:solidFill>
                <a:schemeClr val="bg1"/>
              </a:solidFill>
            </a:endParaRPr>
          </a:p>
          <a:p>
            <a:pPr marL="0" lvl="1" indent="0">
              <a:lnSpc>
                <a:spcPct val="150000"/>
              </a:lnSpc>
            </a:pPr>
            <a:r>
              <a:rPr lang="nl-NL" sz="2000" dirty="0"/>
              <a:t> </a:t>
            </a:r>
            <a:r>
              <a:rPr lang="nl-NL" sz="2000" dirty="0" smtClean="0"/>
              <a:t>	</a:t>
            </a:r>
            <a:r>
              <a:rPr lang="nl-NL" sz="2000" b="0" dirty="0" err="1" smtClean="0">
                <a:solidFill>
                  <a:schemeClr val="bg1"/>
                </a:solidFill>
              </a:rPr>
              <a:t>Existential</a:t>
            </a:r>
            <a:r>
              <a:rPr lang="nl-NL" sz="2000" b="0" dirty="0" smtClean="0">
                <a:solidFill>
                  <a:schemeClr val="bg1"/>
                </a:solidFill>
              </a:rPr>
              <a:t>/</a:t>
            </a:r>
            <a:r>
              <a:rPr lang="nl-NL" sz="2000" b="0" dirty="0" err="1" smtClean="0">
                <a:solidFill>
                  <a:schemeClr val="bg1"/>
                </a:solidFill>
              </a:rPr>
              <a:t>propositional</a:t>
            </a:r>
            <a:r>
              <a:rPr lang="nl-NL" sz="2000" b="0" dirty="0">
                <a:solidFill>
                  <a:schemeClr val="bg1"/>
                </a:solidFill>
              </a:rPr>
              <a:t>, </a:t>
            </a:r>
            <a:r>
              <a:rPr lang="nl-NL" sz="2000" b="0" dirty="0" err="1">
                <a:solidFill>
                  <a:schemeClr val="bg1"/>
                </a:solidFill>
              </a:rPr>
              <a:t>value</a:t>
            </a:r>
            <a:r>
              <a:rPr lang="nl-NL" sz="2000" b="0" dirty="0">
                <a:solidFill>
                  <a:schemeClr val="bg1"/>
                </a:solidFill>
              </a:rPr>
              <a:t> </a:t>
            </a:r>
            <a:r>
              <a:rPr lang="nl-NL" sz="2000" b="0" dirty="0" err="1" smtClean="0">
                <a:solidFill>
                  <a:schemeClr val="bg1"/>
                </a:solidFill>
              </a:rPr>
              <a:t>assumptions</a:t>
            </a:r>
            <a:endParaRPr lang="nl-NL" sz="2000" b="0" dirty="0" smtClean="0">
              <a:solidFill>
                <a:schemeClr val="bg1"/>
              </a:solidFill>
            </a:endParaRPr>
          </a:p>
          <a:p>
            <a:pPr marL="0" lvl="1" indent="0">
              <a:lnSpc>
                <a:spcPct val="150000"/>
              </a:lnSpc>
            </a:pPr>
            <a:r>
              <a:rPr lang="nl-NL" sz="2000" dirty="0" smtClean="0"/>
              <a:t> 	</a:t>
            </a:r>
            <a:r>
              <a:rPr lang="nl-NL" sz="2000" b="0" dirty="0" err="1" smtClean="0">
                <a:solidFill>
                  <a:schemeClr val="bg1"/>
                </a:solidFill>
              </a:rPr>
              <a:t>Nominalization</a:t>
            </a:r>
            <a:r>
              <a:rPr lang="nl-NL" sz="2000" b="0" dirty="0">
                <a:solidFill>
                  <a:schemeClr val="bg1"/>
                </a:solidFill>
              </a:rPr>
              <a:t>: </a:t>
            </a:r>
            <a:r>
              <a:rPr lang="nl-NL" sz="2000" b="0" dirty="0" err="1">
                <a:solidFill>
                  <a:schemeClr val="bg1"/>
                </a:solidFill>
              </a:rPr>
              <a:t>processes</a:t>
            </a:r>
            <a:r>
              <a:rPr lang="nl-NL" sz="2000" b="0" dirty="0">
                <a:solidFill>
                  <a:schemeClr val="bg1"/>
                </a:solidFill>
              </a:rPr>
              <a:t> ‘without human </a:t>
            </a:r>
            <a:r>
              <a:rPr lang="nl-NL" sz="2000" b="0" dirty="0" err="1">
                <a:solidFill>
                  <a:schemeClr val="bg1"/>
                </a:solidFill>
              </a:rPr>
              <a:t>agents</a:t>
            </a:r>
            <a:r>
              <a:rPr lang="nl-NL" sz="2000" b="0" dirty="0" smtClean="0">
                <a:solidFill>
                  <a:schemeClr val="bg1"/>
                </a:solidFill>
              </a:rPr>
              <a:t>’</a:t>
            </a:r>
            <a:r>
              <a:rPr lang="nl-NL" sz="2000" dirty="0"/>
              <a:t> </a:t>
            </a:r>
          </a:p>
          <a:p>
            <a:pPr marL="0" lvl="1" indent="0">
              <a:lnSpc>
                <a:spcPct val="150000"/>
              </a:lnSpc>
            </a:pPr>
            <a:r>
              <a:rPr lang="nl-NL" sz="2000" b="0" dirty="0" smtClean="0">
                <a:solidFill>
                  <a:schemeClr val="bg1"/>
                </a:solidFill>
              </a:rPr>
              <a:t>	No </a:t>
            </a:r>
            <a:r>
              <a:rPr lang="nl-NL" sz="2000" b="0" dirty="0">
                <a:solidFill>
                  <a:schemeClr val="bg1"/>
                </a:solidFill>
              </a:rPr>
              <a:t>‘</a:t>
            </a:r>
            <a:r>
              <a:rPr lang="nl-NL" sz="2000" b="0" dirty="0" err="1">
                <a:solidFill>
                  <a:schemeClr val="bg1"/>
                </a:solidFill>
              </a:rPr>
              <a:t>explanatory</a:t>
            </a:r>
            <a:r>
              <a:rPr lang="nl-NL" sz="2000" b="0" dirty="0">
                <a:solidFill>
                  <a:schemeClr val="bg1"/>
                </a:solidFill>
              </a:rPr>
              <a:t> logic’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nl-NL" sz="2400" b="0" dirty="0">
              <a:solidFill>
                <a:schemeClr val="bg1"/>
              </a:solidFill>
            </a:endParaRPr>
          </a:p>
          <a:p>
            <a:endParaRPr lang="nl-NL" sz="2400" b="0" dirty="0">
              <a:solidFill>
                <a:schemeClr val="bg1"/>
              </a:solidFill>
            </a:endParaRPr>
          </a:p>
          <a:p>
            <a:endParaRPr lang="nl-NL" sz="2400" b="0" dirty="0">
              <a:solidFill>
                <a:schemeClr val="bg1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Discursieve </a:t>
            </a:r>
            <a:r>
              <a:rPr lang="nl-NL" dirty="0" err="1" smtClean="0">
                <a:solidFill>
                  <a:srgbClr val="C00000"/>
                </a:solidFill>
              </a:rPr>
              <a:t>figures</a:t>
            </a:r>
            <a:r>
              <a:rPr lang="nl-NL" dirty="0" smtClean="0">
                <a:solidFill>
                  <a:srgbClr val="C00000"/>
                </a:solidFill>
              </a:rPr>
              <a:t> (</a:t>
            </a:r>
            <a:r>
              <a:rPr lang="nl-NL" dirty="0" err="1" smtClean="0">
                <a:solidFill>
                  <a:srgbClr val="C00000"/>
                </a:solidFill>
              </a:rPr>
              <a:t>some</a:t>
            </a:r>
            <a:r>
              <a:rPr lang="nl-NL" dirty="0" smtClean="0">
                <a:solidFill>
                  <a:srgbClr val="C00000"/>
                </a:solidFill>
              </a:rPr>
              <a:t> </a:t>
            </a:r>
            <a:r>
              <a:rPr lang="nl-NL" dirty="0" err="1" smtClean="0">
                <a:solidFill>
                  <a:srgbClr val="C00000"/>
                </a:solidFill>
              </a:rPr>
              <a:t>among</a:t>
            </a:r>
            <a:r>
              <a:rPr lang="nl-NL" dirty="0" smtClean="0">
                <a:solidFill>
                  <a:srgbClr val="C00000"/>
                </a:solidFill>
              </a:rPr>
              <a:t> </a:t>
            </a:r>
            <a:r>
              <a:rPr lang="nl-NL" dirty="0" err="1" smtClean="0">
                <a:solidFill>
                  <a:srgbClr val="C00000"/>
                </a:solidFill>
              </a:rPr>
              <a:t>many</a:t>
            </a:r>
            <a:r>
              <a:rPr lang="nl-NL" dirty="0" smtClean="0">
                <a:solidFill>
                  <a:srgbClr val="C00000"/>
                </a:solidFill>
              </a:rPr>
              <a:t>) 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5B9F901-EE5F-5F43-A4C3-0333DA5D622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2690399" cy="3528392"/>
          </a:xfr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4211961" y="836712"/>
            <a:ext cx="4647640" cy="5289451"/>
          </a:xfrm>
        </p:spPr>
        <p:txBody>
          <a:bodyPr/>
          <a:lstStyle/>
          <a:p>
            <a:r>
              <a:rPr lang="nl-NL" sz="2400" dirty="0" smtClean="0">
                <a:solidFill>
                  <a:srgbClr val="C00000"/>
                </a:solidFill>
              </a:rPr>
              <a:t>Niemand wil immers afhankelijk zijn!</a:t>
            </a:r>
          </a:p>
          <a:p>
            <a:endParaRPr lang="nl-NL" sz="2400" dirty="0">
              <a:solidFill>
                <a:srgbClr val="C00000"/>
              </a:solidFill>
            </a:endParaRPr>
          </a:p>
          <a:p>
            <a:r>
              <a:rPr lang="nl-NL" sz="2400" dirty="0" smtClean="0">
                <a:solidFill>
                  <a:srgbClr val="C00000"/>
                </a:solidFill>
              </a:rPr>
              <a:t>Wie wil er nou niet zelfredzaam zijn?</a:t>
            </a:r>
          </a:p>
          <a:p>
            <a:endParaRPr lang="nl-NL" sz="24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Universele claim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Dat spreekt vanzelf/natuurlijk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Duldt nauwelijks tegenspraak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Stilzwijgende censuur</a:t>
            </a:r>
            <a:endParaRPr lang="nl-NL" sz="240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A3C94F0-6602-314B-91CF-F8AB012AC1F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0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26" y="2030413"/>
            <a:ext cx="6297048" cy="4095750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F07FC-649B-AF45-A4F6-8EA529CD59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8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25" y="2132856"/>
            <a:ext cx="2565825" cy="3528000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4384F-51F8-4A4D-8007-72A982A14BD3}" type="slidenum">
              <a:rPr lang="nl-NL" altLang="nl-NL" smtClean="0"/>
              <a:pPr>
                <a:defRPr/>
              </a:pPr>
              <a:t>14</a:t>
            </a:fld>
            <a:r>
              <a:rPr lang="nl-NL" altLang="nl-NL" smtClean="0"/>
              <a:t>/45</a:t>
            </a: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723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4588" y="641351"/>
            <a:ext cx="7715250" cy="771426"/>
          </a:xfrm>
        </p:spPr>
        <p:txBody>
          <a:bodyPr/>
          <a:lstStyle/>
          <a:p>
            <a:r>
              <a:rPr lang="nl-NL" altLang="nl-NL" dirty="0" smtClean="0">
                <a:solidFill>
                  <a:schemeClr val="tx2">
                    <a:lumMod val="75000"/>
                  </a:schemeClr>
                </a:solidFill>
              </a:rPr>
              <a:t>General </a:t>
            </a:r>
            <a:r>
              <a:rPr lang="nl-NL" altLang="nl-NL" dirty="0" err="1" smtClean="0">
                <a:solidFill>
                  <a:schemeClr val="tx2">
                    <a:lumMod val="75000"/>
                  </a:schemeClr>
                </a:solidFill>
              </a:rPr>
              <a:t>description</a:t>
            </a:r>
            <a:r>
              <a:rPr lang="nl-NL" altLang="nl-NL" dirty="0" smtClean="0"/>
              <a:t/>
            </a:r>
            <a:br>
              <a:rPr lang="nl-NL" altLang="nl-NL" dirty="0" smtClean="0"/>
            </a:br>
            <a:r>
              <a:rPr lang="nl-NL" altLang="nl-NL" dirty="0"/>
              <a:t/>
            </a:r>
            <a:br>
              <a:rPr lang="nl-NL" altLang="nl-NL" dirty="0"/>
            </a:br>
            <a:endParaRPr lang="nl-NL" altLang="nl-NL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1258888"/>
            <a:ext cx="7772400" cy="5778500"/>
          </a:xfrm>
        </p:spPr>
        <p:txBody>
          <a:bodyPr/>
          <a:lstStyle/>
          <a:p>
            <a:r>
              <a:rPr lang="nl-NL" altLang="nl-NL" b="0" dirty="0" smtClean="0"/>
              <a:t>	</a:t>
            </a:r>
          </a:p>
          <a:p>
            <a:r>
              <a:rPr lang="nl-NL" altLang="nl-NL" b="0" dirty="0" smtClean="0"/>
              <a:t>	Discourses are </a:t>
            </a:r>
          </a:p>
          <a:p>
            <a:pPr marL="792162" lvl="2" indent="-342900">
              <a:buFont typeface="Arial" panose="020B0604020202020204" pitchFamily="34" charset="0"/>
              <a:buChar char="•"/>
            </a:pPr>
            <a:r>
              <a:rPr lang="nl-NL" altLang="nl-NL" b="0" dirty="0" smtClean="0"/>
              <a:t>the </a:t>
            </a:r>
            <a:r>
              <a:rPr lang="nl-NL" altLang="nl-NL" b="0" dirty="0" err="1" smtClean="0"/>
              <a:t>result</a:t>
            </a:r>
            <a:r>
              <a:rPr lang="nl-NL" altLang="nl-NL" b="0" dirty="0" smtClean="0"/>
              <a:t> of </a:t>
            </a:r>
            <a:r>
              <a:rPr lang="nl-NL" altLang="nl-NL" b="0" dirty="0" err="1" smtClean="0"/>
              <a:t>an</a:t>
            </a:r>
            <a:r>
              <a:rPr lang="nl-NL" altLang="nl-NL" b="0" dirty="0" smtClean="0"/>
              <a:t> </a:t>
            </a:r>
            <a:r>
              <a:rPr lang="en-US" dirty="0"/>
              <a:t>articulatory practice </a:t>
            </a:r>
            <a:r>
              <a:rPr lang="en-US" dirty="0" smtClean="0"/>
              <a:t>and</a:t>
            </a:r>
          </a:p>
          <a:p>
            <a:pPr marL="792162" lvl="2" indent="-342900">
              <a:buFont typeface="Arial" panose="020B0604020202020204" pitchFamily="34" charset="0"/>
              <a:buChar char="•"/>
            </a:pPr>
            <a:r>
              <a:rPr lang="nl-NL" altLang="nl-NL" b="0" dirty="0" err="1" smtClean="0"/>
              <a:t>interrelated</a:t>
            </a:r>
            <a:r>
              <a:rPr lang="nl-NL" altLang="nl-NL" b="0" dirty="0" smtClean="0"/>
              <a:t> sets of </a:t>
            </a:r>
            <a:r>
              <a:rPr lang="nl-NL" altLang="nl-NL" b="0" dirty="0" err="1" smtClean="0"/>
              <a:t>texts</a:t>
            </a:r>
            <a:r>
              <a:rPr lang="nl-NL" altLang="nl-NL" b="0" dirty="0" smtClean="0"/>
              <a:t> </a:t>
            </a:r>
            <a:r>
              <a:rPr lang="nl-NL" altLang="nl-NL" b="0" dirty="0" err="1" smtClean="0"/>
              <a:t>that</a:t>
            </a:r>
            <a:r>
              <a:rPr lang="nl-NL" altLang="nl-NL" b="0" dirty="0" smtClean="0"/>
              <a:t> </a:t>
            </a:r>
            <a:r>
              <a:rPr lang="nl-NL" altLang="nl-NL" b="0" dirty="0" err="1" smtClean="0"/>
              <a:t>generate</a:t>
            </a:r>
            <a:r>
              <a:rPr lang="nl-NL" altLang="nl-NL" b="0" dirty="0" smtClean="0"/>
              <a:t> </a:t>
            </a:r>
            <a:r>
              <a:rPr lang="nl-NL" altLang="nl-NL" b="0" dirty="0" err="1" smtClean="0"/>
              <a:t>meaning</a:t>
            </a:r>
            <a:r>
              <a:rPr lang="nl-NL" altLang="nl-NL" b="0" dirty="0" smtClean="0"/>
              <a:t> </a:t>
            </a:r>
            <a:r>
              <a:rPr lang="nl-NL" altLang="nl-NL" b="0" dirty="0" err="1" smtClean="0"/>
              <a:t>and</a:t>
            </a:r>
            <a:r>
              <a:rPr lang="nl-NL" altLang="nl-NL" b="0" dirty="0" smtClean="0"/>
              <a:t> </a:t>
            </a:r>
            <a:r>
              <a:rPr lang="nl-NL" altLang="nl-NL" b="0" dirty="0" err="1" smtClean="0"/>
              <a:t>bring</a:t>
            </a:r>
            <a:r>
              <a:rPr lang="nl-NL" altLang="nl-NL" b="0" dirty="0" smtClean="0"/>
              <a:t> </a:t>
            </a:r>
            <a:r>
              <a:rPr lang="nl-NL" altLang="nl-NL" b="0" dirty="0" err="1" smtClean="0"/>
              <a:t>realities</a:t>
            </a:r>
            <a:r>
              <a:rPr lang="nl-NL" altLang="nl-NL" b="0" dirty="0" smtClean="0"/>
              <a:t> </a:t>
            </a:r>
            <a:r>
              <a:rPr lang="nl-NL" altLang="nl-NL" b="0" dirty="0" err="1" smtClean="0"/>
              <a:t>into</a:t>
            </a:r>
            <a:r>
              <a:rPr lang="nl-NL" altLang="nl-NL" b="0" dirty="0" smtClean="0"/>
              <a:t> </a:t>
            </a:r>
            <a:r>
              <a:rPr lang="nl-NL" altLang="nl-NL" b="0" dirty="0" err="1" smtClean="0"/>
              <a:t>being</a:t>
            </a:r>
            <a:endParaRPr lang="nl-NL" altLang="nl-NL" b="0" dirty="0" smtClean="0"/>
          </a:p>
          <a:p>
            <a:pPr marL="792162" lvl="2" indent="-342900">
              <a:buFont typeface="Arial" panose="020B0604020202020204" pitchFamily="34" charset="0"/>
              <a:buChar char="•"/>
            </a:pPr>
            <a:endParaRPr lang="nl-NL" altLang="nl-NL" b="0" dirty="0" smtClean="0"/>
          </a:p>
          <a:p>
            <a:pPr marL="449262" lvl="2" indent="0">
              <a:buNone/>
            </a:pPr>
            <a:r>
              <a:rPr lang="nl-NL" altLang="nl-NL" dirty="0" smtClean="0"/>
              <a:t>Discourse does </a:t>
            </a:r>
            <a:r>
              <a:rPr lang="nl-NL" altLang="nl-NL" dirty="0" err="1" smtClean="0"/>
              <a:t>not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represent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reality</a:t>
            </a:r>
            <a:r>
              <a:rPr lang="nl-NL" altLang="nl-NL" dirty="0" smtClean="0"/>
              <a:t>, but </a:t>
            </a:r>
            <a:r>
              <a:rPr lang="nl-NL" altLang="nl-NL" dirty="0" err="1" smtClean="0"/>
              <a:t>mediates</a:t>
            </a:r>
            <a:r>
              <a:rPr lang="nl-NL" altLang="nl-NL" dirty="0" smtClean="0"/>
              <a:t>/frames/</a:t>
            </a:r>
            <a:r>
              <a:rPr lang="nl-NL" altLang="nl-NL" dirty="0" err="1" smtClean="0"/>
              <a:t>constructs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our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understanding</a:t>
            </a:r>
            <a:r>
              <a:rPr lang="nl-NL" altLang="nl-NL" dirty="0" smtClean="0"/>
              <a:t> of </a:t>
            </a:r>
            <a:r>
              <a:rPr lang="nl-NL" altLang="nl-NL" dirty="0" err="1" smtClean="0"/>
              <a:t>reality</a:t>
            </a:r>
            <a:endParaRPr lang="nl-NL" altLang="nl-NL" dirty="0" smtClean="0"/>
          </a:p>
          <a:p>
            <a:pPr marL="900112" lvl="4"/>
            <a:r>
              <a:rPr lang="nl-NL" altLang="nl-NL" dirty="0"/>
              <a:t>	</a:t>
            </a:r>
            <a:endParaRPr lang="nl-NL" altLang="nl-NL" b="0" dirty="0" smtClean="0"/>
          </a:p>
          <a:p>
            <a:endParaRPr lang="nl-NL" altLang="nl-NL" b="0" dirty="0"/>
          </a:p>
          <a:p>
            <a:pPr lvl="1"/>
            <a:endParaRPr lang="nl-NL" altLang="nl-NL" b="0" dirty="0" smtClean="0"/>
          </a:p>
          <a:p>
            <a:pPr lvl="1"/>
            <a:endParaRPr lang="nl-NL" altLang="nl-NL" b="0" dirty="0" smtClean="0"/>
          </a:p>
          <a:p>
            <a:pPr lvl="1">
              <a:buFontTx/>
              <a:buNone/>
            </a:pPr>
            <a:endParaRPr lang="nl-NL" altLang="nl-NL" dirty="0" smtClean="0"/>
          </a:p>
          <a:p>
            <a:endParaRPr lang="nl-NL" altLang="nl-NL" dirty="0" smtClean="0"/>
          </a:p>
        </p:txBody>
      </p:sp>
    </p:spTree>
    <p:extLst>
      <p:ext uri="{BB962C8B-B14F-4D97-AF65-F5344CB8AC3E}">
        <p14:creationId xmlns:p14="http://schemas.microsoft.com/office/powerpoint/2010/main" val="376839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4588" y="641351"/>
            <a:ext cx="7715250" cy="771426"/>
          </a:xfrm>
        </p:spPr>
        <p:txBody>
          <a:bodyPr/>
          <a:lstStyle/>
          <a:p>
            <a:r>
              <a:rPr lang="nl-NL" altLang="nl-NL" dirty="0" smtClean="0">
                <a:solidFill>
                  <a:schemeClr val="tx2">
                    <a:lumMod val="75000"/>
                  </a:schemeClr>
                </a:solidFill>
              </a:rPr>
              <a:t>Basic </a:t>
            </a:r>
            <a:r>
              <a:rPr lang="nl-NL" altLang="nl-NL" dirty="0" err="1" smtClean="0">
                <a:solidFill>
                  <a:schemeClr val="tx2">
                    <a:lumMod val="75000"/>
                  </a:schemeClr>
                </a:solidFill>
              </a:rPr>
              <a:t>assumption</a:t>
            </a:r>
            <a:r>
              <a:rPr lang="nl-NL" altLang="nl-NL" dirty="0" smtClean="0">
                <a:solidFill>
                  <a:schemeClr val="tx2">
                    <a:lumMod val="75000"/>
                  </a:schemeClr>
                </a:solidFill>
              </a:rPr>
              <a:t> (1)</a:t>
            </a:r>
            <a:br>
              <a:rPr lang="nl-NL" altLang="nl-N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nl-NL" altLang="nl-NL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nl-NL" altLang="nl-NL" dirty="0">
                <a:solidFill>
                  <a:schemeClr val="tx2">
                    <a:lumMod val="75000"/>
                  </a:schemeClr>
                </a:solidFill>
              </a:rPr>
            </a:br>
            <a:endParaRPr lang="nl-NL" altLang="nl-NL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1258888"/>
            <a:ext cx="7772400" cy="5778500"/>
          </a:xfrm>
        </p:spPr>
        <p:txBody>
          <a:bodyPr/>
          <a:lstStyle/>
          <a:p>
            <a:r>
              <a:rPr lang="nl-NL" altLang="nl-NL" b="0" dirty="0" smtClean="0"/>
              <a:t>	</a:t>
            </a:r>
          </a:p>
          <a:p>
            <a:r>
              <a:rPr lang="nl-NL" altLang="nl-NL" b="0" dirty="0"/>
              <a:t>	</a:t>
            </a:r>
            <a:r>
              <a:rPr lang="nl-NL" altLang="nl-NL" b="0" dirty="0" err="1" smtClean="0"/>
              <a:t>Social</a:t>
            </a:r>
            <a:r>
              <a:rPr lang="nl-NL" altLang="nl-NL" b="0" dirty="0" smtClean="0"/>
              <a:t> </a:t>
            </a:r>
            <a:r>
              <a:rPr lang="nl-NL" altLang="nl-NL" b="0" dirty="0" err="1" smtClean="0"/>
              <a:t>constructivistic</a:t>
            </a:r>
            <a:r>
              <a:rPr lang="nl-NL" altLang="nl-NL" b="0" dirty="0" smtClean="0"/>
              <a:t> 	</a:t>
            </a:r>
          </a:p>
          <a:p>
            <a:pPr marL="449262" lvl="2" indent="0">
              <a:buNone/>
            </a:pPr>
            <a:endParaRPr lang="nl-NL" altLang="nl-NL" dirty="0" smtClean="0"/>
          </a:p>
          <a:p>
            <a:pPr marL="449262" lvl="2" indent="0">
              <a:buNone/>
            </a:pPr>
            <a:r>
              <a:rPr lang="nl-NL" altLang="nl-NL" dirty="0" err="1" smtClean="0"/>
              <a:t>By</a:t>
            </a:r>
            <a:r>
              <a:rPr lang="nl-NL" altLang="nl-NL" dirty="0" smtClean="0"/>
              <a:t> </a:t>
            </a:r>
            <a:r>
              <a:rPr lang="nl-NL" altLang="nl-NL" dirty="0" err="1"/>
              <a:t>using</a:t>
            </a:r>
            <a:r>
              <a:rPr lang="nl-NL" altLang="nl-NL" dirty="0"/>
              <a:t> </a:t>
            </a:r>
            <a:r>
              <a:rPr lang="nl-NL" altLang="nl-NL" dirty="0" err="1"/>
              <a:t>language</a:t>
            </a:r>
            <a:r>
              <a:rPr lang="nl-NL" altLang="nl-NL" dirty="0"/>
              <a:t> we construct </a:t>
            </a:r>
            <a:r>
              <a:rPr lang="nl-NL" altLang="nl-NL" dirty="0" err="1"/>
              <a:t>and</a:t>
            </a:r>
            <a:r>
              <a:rPr lang="nl-NL" altLang="nl-NL" dirty="0"/>
              <a:t> display </a:t>
            </a:r>
            <a:r>
              <a:rPr lang="nl-NL" altLang="nl-NL" dirty="0" err="1"/>
              <a:t>our</a:t>
            </a:r>
            <a:r>
              <a:rPr lang="nl-NL" altLang="nl-NL" dirty="0"/>
              <a:t> </a:t>
            </a:r>
            <a:r>
              <a:rPr lang="nl-NL" altLang="nl-NL" dirty="0" err="1"/>
              <a:t>roles</a:t>
            </a:r>
            <a:r>
              <a:rPr lang="nl-NL" altLang="nl-NL" dirty="0"/>
              <a:t> </a:t>
            </a:r>
            <a:r>
              <a:rPr lang="nl-NL" altLang="nl-NL" dirty="0" err="1"/>
              <a:t>and</a:t>
            </a:r>
            <a:r>
              <a:rPr lang="nl-NL" altLang="nl-NL" dirty="0"/>
              <a:t>/or </a:t>
            </a:r>
            <a:r>
              <a:rPr lang="nl-NL" altLang="nl-NL" dirty="0" err="1"/>
              <a:t>identities</a:t>
            </a:r>
            <a:endParaRPr lang="nl-NL" altLang="nl-NL" dirty="0"/>
          </a:p>
          <a:p>
            <a:pPr marL="449262" lvl="2" indent="0">
              <a:buNone/>
            </a:pPr>
            <a:endParaRPr lang="nl-NL" altLang="nl-NL" dirty="0" smtClean="0"/>
          </a:p>
          <a:p>
            <a:pPr marL="449262" lvl="2" indent="0">
              <a:buNone/>
            </a:pPr>
            <a:r>
              <a:rPr lang="nl-NL" altLang="nl-NL" dirty="0" smtClean="0"/>
              <a:t>Discourse does </a:t>
            </a:r>
            <a:r>
              <a:rPr lang="nl-NL" altLang="nl-NL" dirty="0" err="1" smtClean="0"/>
              <a:t>not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represent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reality</a:t>
            </a:r>
            <a:r>
              <a:rPr lang="nl-NL" altLang="nl-NL" dirty="0" smtClean="0"/>
              <a:t>, but </a:t>
            </a:r>
            <a:r>
              <a:rPr lang="nl-NL" altLang="nl-NL" dirty="0" err="1" smtClean="0"/>
              <a:t>mediates</a:t>
            </a:r>
            <a:r>
              <a:rPr lang="nl-NL" altLang="nl-NL" dirty="0" smtClean="0"/>
              <a:t>/frames/</a:t>
            </a:r>
            <a:r>
              <a:rPr lang="nl-NL" altLang="nl-NL" dirty="0" err="1" smtClean="0"/>
              <a:t>constructs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our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understanding</a:t>
            </a:r>
            <a:r>
              <a:rPr lang="nl-NL" altLang="nl-NL" dirty="0" smtClean="0"/>
              <a:t> of </a:t>
            </a:r>
            <a:r>
              <a:rPr lang="nl-NL" altLang="nl-NL" dirty="0" err="1" smtClean="0"/>
              <a:t>reality</a:t>
            </a:r>
            <a:endParaRPr lang="nl-NL" altLang="nl-NL" dirty="0" smtClean="0"/>
          </a:p>
          <a:p>
            <a:pPr marL="900112" lvl="4"/>
            <a:r>
              <a:rPr lang="nl-NL" altLang="nl-NL" dirty="0"/>
              <a:t>	</a:t>
            </a:r>
            <a:endParaRPr lang="nl-NL" altLang="nl-NL" b="0" dirty="0" smtClean="0"/>
          </a:p>
          <a:p>
            <a:pPr lvl="3"/>
            <a:r>
              <a:rPr lang="nl-NL" altLang="nl-NL" sz="1600" dirty="0" smtClean="0"/>
              <a:t>‘</a:t>
            </a:r>
            <a:r>
              <a:rPr lang="nl-NL" altLang="nl-NL" sz="1600" dirty="0"/>
              <a:t>Mind </a:t>
            </a:r>
            <a:r>
              <a:rPr lang="nl-NL" altLang="nl-NL" sz="1600" dirty="0" err="1"/>
              <a:t>and</a:t>
            </a:r>
            <a:r>
              <a:rPr lang="nl-NL" altLang="nl-NL" sz="1600" dirty="0"/>
              <a:t> </a:t>
            </a:r>
            <a:r>
              <a:rPr lang="nl-NL" altLang="nl-NL" sz="1600" dirty="0" err="1"/>
              <a:t>reality</a:t>
            </a:r>
            <a:r>
              <a:rPr lang="nl-NL" altLang="nl-NL" sz="1600" dirty="0"/>
              <a:t> are </a:t>
            </a:r>
            <a:r>
              <a:rPr lang="nl-NL" altLang="nl-NL" sz="1600" dirty="0" err="1"/>
              <a:t>constituted</a:t>
            </a:r>
            <a:r>
              <a:rPr lang="nl-NL" altLang="nl-NL" sz="1600" dirty="0"/>
              <a:t> </a:t>
            </a:r>
            <a:r>
              <a:rPr lang="nl-NL" altLang="nl-NL" sz="1600" dirty="0" err="1"/>
              <a:t>discursively</a:t>
            </a:r>
            <a:r>
              <a:rPr lang="nl-NL" altLang="nl-NL" sz="1600" dirty="0"/>
              <a:t>, </a:t>
            </a:r>
            <a:r>
              <a:rPr lang="nl-NL" altLang="nl-NL" sz="1600" dirty="0" err="1"/>
              <a:t>rather</a:t>
            </a:r>
            <a:r>
              <a:rPr lang="nl-NL" altLang="nl-NL" sz="1600" dirty="0"/>
              <a:t> </a:t>
            </a:r>
            <a:r>
              <a:rPr lang="nl-NL" altLang="nl-NL" sz="1600" dirty="0" err="1"/>
              <a:t>than</a:t>
            </a:r>
            <a:r>
              <a:rPr lang="nl-NL" altLang="nl-NL" sz="1600" dirty="0"/>
              <a:t> </a:t>
            </a:r>
            <a:r>
              <a:rPr lang="nl-NL" altLang="nl-NL" sz="1600" dirty="0" err="1"/>
              <a:t>existing</a:t>
            </a:r>
            <a:r>
              <a:rPr lang="nl-NL" altLang="nl-NL" sz="1600" dirty="0"/>
              <a:t> as </a:t>
            </a:r>
            <a:r>
              <a:rPr lang="nl-NL" altLang="nl-NL" sz="1600" dirty="0" err="1"/>
              <a:t>an</a:t>
            </a:r>
            <a:r>
              <a:rPr lang="nl-NL" altLang="nl-NL" sz="1600" dirty="0"/>
              <a:t> </a:t>
            </a:r>
            <a:r>
              <a:rPr lang="nl-NL" altLang="nl-NL" sz="1600" dirty="0" err="1"/>
              <a:t>entity</a:t>
            </a:r>
            <a:r>
              <a:rPr lang="nl-NL" altLang="nl-NL" sz="1600" dirty="0"/>
              <a:t> prior </a:t>
            </a:r>
            <a:r>
              <a:rPr lang="nl-NL" altLang="nl-NL" sz="1600" dirty="0" err="1"/>
              <a:t>to</a:t>
            </a:r>
            <a:r>
              <a:rPr lang="nl-NL" altLang="nl-NL" sz="1600" dirty="0"/>
              <a:t> </a:t>
            </a:r>
            <a:r>
              <a:rPr lang="nl-NL" altLang="nl-NL" sz="1600" dirty="0" err="1"/>
              <a:t>and</a:t>
            </a:r>
            <a:r>
              <a:rPr lang="nl-NL" altLang="nl-NL" sz="1600" dirty="0"/>
              <a:t> independent of </a:t>
            </a:r>
            <a:r>
              <a:rPr lang="nl-NL" altLang="nl-NL" sz="1600" dirty="0" err="1"/>
              <a:t>language</a:t>
            </a:r>
            <a:r>
              <a:rPr lang="nl-NL" altLang="nl-NL" sz="1600" dirty="0"/>
              <a:t>’ (Wood &amp; Kroger)</a:t>
            </a:r>
          </a:p>
          <a:p>
            <a:endParaRPr lang="nl-NL" altLang="nl-NL" b="0" dirty="0"/>
          </a:p>
          <a:p>
            <a:pPr lvl="1"/>
            <a:endParaRPr lang="nl-NL" altLang="nl-NL" b="0" dirty="0" smtClean="0"/>
          </a:p>
          <a:p>
            <a:pPr lvl="1"/>
            <a:endParaRPr lang="nl-NL" altLang="nl-NL" b="0" dirty="0" smtClean="0"/>
          </a:p>
          <a:p>
            <a:pPr lvl="1">
              <a:buFontTx/>
              <a:buNone/>
            </a:pPr>
            <a:endParaRPr lang="nl-NL" altLang="nl-NL" dirty="0" smtClean="0"/>
          </a:p>
          <a:p>
            <a:endParaRPr lang="nl-NL" altLang="nl-NL" dirty="0" smtClean="0"/>
          </a:p>
        </p:txBody>
      </p:sp>
    </p:spTree>
    <p:extLst>
      <p:ext uri="{BB962C8B-B14F-4D97-AF65-F5344CB8AC3E}">
        <p14:creationId xmlns:p14="http://schemas.microsoft.com/office/powerpoint/2010/main" val="41265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4588" y="641351"/>
            <a:ext cx="7715250" cy="771426"/>
          </a:xfrm>
        </p:spPr>
        <p:txBody>
          <a:bodyPr/>
          <a:lstStyle/>
          <a:p>
            <a:r>
              <a:rPr lang="nl-NL" altLang="nl-NL" dirty="0" smtClean="0">
                <a:solidFill>
                  <a:schemeClr val="tx2">
                    <a:lumMod val="75000"/>
                  </a:schemeClr>
                </a:solidFill>
              </a:rPr>
              <a:t>Basic </a:t>
            </a:r>
            <a:r>
              <a:rPr lang="nl-NL" altLang="nl-NL" dirty="0" err="1" smtClean="0">
                <a:solidFill>
                  <a:schemeClr val="tx2">
                    <a:lumMod val="75000"/>
                  </a:schemeClr>
                </a:solidFill>
              </a:rPr>
              <a:t>assumption</a:t>
            </a:r>
            <a:r>
              <a:rPr lang="nl-NL" altLang="nl-NL" dirty="0" smtClean="0">
                <a:solidFill>
                  <a:schemeClr val="tx2">
                    <a:lumMod val="75000"/>
                  </a:schemeClr>
                </a:solidFill>
              </a:rPr>
              <a:t> (2)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1258888"/>
            <a:ext cx="7772400" cy="5778500"/>
          </a:xfrm>
        </p:spPr>
        <p:txBody>
          <a:bodyPr/>
          <a:lstStyle/>
          <a:p>
            <a:r>
              <a:rPr lang="nl-NL" altLang="nl-NL" b="0" dirty="0" smtClean="0"/>
              <a:t>	</a:t>
            </a:r>
          </a:p>
          <a:p>
            <a:r>
              <a:rPr lang="nl-NL" altLang="nl-NL" b="0" dirty="0"/>
              <a:t>	</a:t>
            </a:r>
            <a:r>
              <a:rPr lang="nl-NL" altLang="nl-NL" b="0" dirty="0" err="1" smtClean="0"/>
              <a:t>Who’s</a:t>
            </a:r>
            <a:r>
              <a:rPr lang="nl-NL" altLang="nl-NL" b="0" dirty="0" smtClean="0"/>
              <a:t> </a:t>
            </a:r>
            <a:r>
              <a:rPr lang="nl-NL" altLang="nl-NL" b="0" dirty="0" err="1" smtClean="0"/>
              <a:t>talking</a:t>
            </a:r>
            <a:r>
              <a:rPr lang="nl-NL" altLang="nl-NL" b="0" dirty="0" smtClean="0"/>
              <a:t>?</a:t>
            </a:r>
          </a:p>
          <a:p>
            <a:endParaRPr lang="nl-NL" altLang="nl-NL" b="0" dirty="0" smtClean="0"/>
          </a:p>
          <a:p>
            <a:pPr lvl="1"/>
            <a:r>
              <a:rPr lang="nl-NL" altLang="nl-NL" b="0" dirty="0"/>
              <a:t>	</a:t>
            </a:r>
            <a:r>
              <a:rPr lang="nl-NL" altLang="nl-NL" dirty="0"/>
              <a:t>‘We’ are </a:t>
            </a:r>
            <a:r>
              <a:rPr lang="nl-NL" altLang="nl-NL" dirty="0" err="1"/>
              <a:t>embedded</a:t>
            </a:r>
            <a:r>
              <a:rPr lang="nl-NL" altLang="nl-NL" dirty="0"/>
              <a:t> </a:t>
            </a:r>
            <a:r>
              <a:rPr lang="nl-NL" altLang="nl-NL" dirty="0" err="1"/>
              <a:t>and</a:t>
            </a:r>
            <a:r>
              <a:rPr lang="nl-NL" altLang="nl-NL" dirty="0"/>
              <a:t> </a:t>
            </a:r>
            <a:r>
              <a:rPr lang="nl-NL" altLang="nl-NL" dirty="0" err="1"/>
              <a:t>an</a:t>
            </a:r>
            <a:r>
              <a:rPr lang="nl-NL" altLang="nl-NL" dirty="0"/>
              <a:t> effect of </a:t>
            </a:r>
            <a:r>
              <a:rPr lang="nl-NL" altLang="nl-NL" dirty="0" smtClean="0"/>
              <a:t>discourses. We are subject </a:t>
            </a:r>
            <a:r>
              <a:rPr lang="nl-NL" altLang="nl-NL" i="1" dirty="0" err="1" smtClean="0"/>
              <a:t>and</a:t>
            </a:r>
            <a:r>
              <a:rPr lang="nl-NL" altLang="nl-NL" dirty="0" smtClean="0"/>
              <a:t> object of discourse</a:t>
            </a:r>
          </a:p>
          <a:p>
            <a:pPr marL="358775" lvl="2" indent="0">
              <a:buNone/>
            </a:pPr>
            <a:endParaRPr lang="nl-NL" altLang="nl-NL" b="0" dirty="0"/>
          </a:p>
          <a:p>
            <a:pPr marL="358775" lvl="2" indent="0">
              <a:buNone/>
            </a:pPr>
            <a:r>
              <a:rPr lang="nl-NL" altLang="nl-NL" dirty="0" err="1"/>
              <a:t>P</a:t>
            </a:r>
            <a:r>
              <a:rPr lang="nl-NL" altLang="nl-NL" dirty="0" err="1" smtClean="0"/>
              <a:t>ractice</a:t>
            </a:r>
            <a:r>
              <a:rPr lang="nl-NL" altLang="nl-NL" dirty="0" smtClean="0"/>
              <a:t> </a:t>
            </a:r>
            <a:r>
              <a:rPr lang="nl-NL" altLang="nl-NL" dirty="0"/>
              <a:t>is a </a:t>
            </a:r>
            <a:r>
              <a:rPr lang="nl-NL" altLang="nl-NL" dirty="0" smtClean="0"/>
              <a:t>discourse, discourse is a (</a:t>
            </a:r>
            <a:r>
              <a:rPr lang="nl-NL" altLang="nl-NL" dirty="0" err="1" smtClean="0"/>
              <a:t>social</a:t>
            </a:r>
            <a:r>
              <a:rPr lang="nl-NL" altLang="nl-NL" dirty="0" smtClean="0"/>
              <a:t>) </a:t>
            </a:r>
            <a:r>
              <a:rPr lang="nl-NL" altLang="nl-NL" dirty="0" err="1" smtClean="0"/>
              <a:t>practice</a:t>
            </a:r>
            <a:r>
              <a:rPr lang="nl-NL" altLang="nl-NL" dirty="0" smtClean="0"/>
              <a:t>.</a:t>
            </a:r>
          </a:p>
          <a:p>
            <a:pPr marL="882650" lvl="3" indent="-342900">
              <a:buFont typeface="Arial" panose="020B0604020202020204" pitchFamily="34" charset="0"/>
              <a:buChar char="•"/>
            </a:pPr>
            <a:r>
              <a:rPr lang="nl-NL" altLang="nl-NL" dirty="0" err="1" smtClean="0"/>
              <a:t>Speaking</a:t>
            </a:r>
            <a:r>
              <a:rPr lang="nl-NL" altLang="nl-NL" dirty="0" smtClean="0"/>
              <a:t> is a </a:t>
            </a:r>
            <a:r>
              <a:rPr lang="nl-NL" altLang="nl-NL" dirty="0"/>
              <a:t>way of </a:t>
            </a:r>
            <a:r>
              <a:rPr lang="nl-NL" altLang="nl-NL" dirty="0" err="1"/>
              <a:t>doing</a:t>
            </a:r>
            <a:r>
              <a:rPr lang="nl-NL" altLang="nl-NL" dirty="0"/>
              <a:t> </a:t>
            </a:r>
            <a:r>
              <a:rPr lang="nl-NL" altLang="nl-NL" dirty="0" err="1"/>
              <a:t>things</a:t>
            </a:r>
            <a:r>
              <a:rPr lang="nl-NL" altLang="nl-NL" dirty="0"/>
              <a:t> (</a:t>
            </a:r>
            <a:r>
              <a:rPr lang="nl-NL" altLang="nl-NL" dirty="0" err="1" smtClean="0"/>
              <a:t>performative</a:t>
            </a:r>
            <a:r>
              <a:rPr lang="nl-NL" altLang="nl-NL" dirty="0" smtClean="0"/>
              <a:t>)	</a:t>
            </a:r>
            <a:r>
              <a:rPr lang="nl-NL" altLang="nl-NL" dirty="0" err="1" smtClean="0"/>
              <a:t>Promising</a:t>
            </a:r>
            <a:r>
              <a:rPr lang="nl-NL" altLang="nl-NL" dirty="0"/>
              <a:t>, </a:t>
            </a:r>
            <a:r>
              <a:rPr lang="nl-NL" altLang="nl-NL" dirty="0" err="1"/>
              <a:t>ordering</a:t>
            </a:r>
            <a:r>
              <a:rPr lang="nl-NL" altLang="nl-NL" dirty="0"/>
              <a:t>, </a:t>
            </a:r>
            <a:r>
              <a:rPr lang="nl-NL" altLang="nl-NL" dirty="0" err="1" smtClean="0"/>
              <a:t>commanding</a:t>
            </a:r>
            <a:endParaRPr lang="nl-NL" altLang="nl-NL" dirty="0" smtClean="0"/>
          </a:p>
          <a:p>
            <a:pPr marL="1152525" lvl="4" indent="-342900">
              <a:buFont typeface="Arial" panose="020B0604020202020204" pitchFamily="34" charset="0"/>
              <a:buChar char="•"/>
            </a:pPr>
            <a:r>
              <a:rPr lang="nl-NL" altLang="nl-NL" dirty="0" smtClean="0"/>
              <a:t>I </a:t>
            </a:r>
            <a:r>
              <a:rPr lang="nl-NL" altLang="nl-NL" dirty="0"/>
              <a:t>love/</a:t>
            </a:r>
            <a:r>
              <a:rPr lang="nl-NL" altLang="nl-NL" dirty="0" err="1"/>
              <a:t>hate</a:t>
            </a:r>
            <a:r>
              <a:rPr lang="nl-NL" altLang="nl-NL" dirty="0"/>
              <a:t>/</a:t>
            </a:r>
            <a:r>
              <a:rPr lang="nl-NL" altLang="nl-NL" dirty="0" err="1"/>
              <a:t>dislike</a:t>
            </a:r>
            <a:r>
              <a:rPr lang="nl-NL" altLang="nl-NL" dirty="0"/>
              <a:t> </a:t>
            </a:r>
            <a:r>
              <a:rPr lang="nl-NL" altLang="nl-NL" dirty="0" err="1"/>
              <a:t>you</a:t>
            </a:r>
            <a:r>
              <a:rPr lang="nl-NL" altLang="nl-NL" dirty="0"/>
              <a:t>/</a:t>
            </a:r>
            <a:r>
              <a:rPr lang="nl-NL" altLang="nl-NL" dirty="0" err="1"/>
              <a:t>You’re</a:t>
            </a:r>
            <a:r>
              <a:rPr lang="nl-NL" altLang="nl-NL" dirty="0"/>
              <a:t> </a:t>
            </a:r>
            <a:r>
              <a:rPr lang="nl-NL" altLang="nl-NL" dirty="0" err="1"/>
              <a:t>lovely</a:t>
            </a:r>
            <a:r>
              <a:rPr lang="nl-NL" altLang="nl-NL" dirty="0"/>
              <a:t>/a </a:t>
            </a:r>
            <a:r>
              <a:rPr lang="nl-NL" altLang="nl-NL" dirty="0" err="1"/>
              <a:t>bastard</a:t>
            </a:r>
            <a:endParaRPr lang="nl-NL" altLang="nl-NL" dirty="0"/>
          </a:p>
          <a:p>
            <a:pPr marL="882650" lvl="3" indent="-342900">
              <a:buFont typeface="Arial" panose="020B0604020202020204" pitchFamily="34" charset="0"/>
              <a:buChar char="•"/>
            </a:pPr>
            <a:r>
              <a:rPr lang="nl-NL" altLang="nl-NL" dirty="0" smtClean="0"/>
              <a:t> </a:t>
            </a:r>
            <a:r>
              <a:rPr lang="nl-NL" altLang="nl-NL" dirty="0" err="1" smtClean="0"/>
              <a:t>Every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description</a:t>
            </a:r>
            <a:r>
              <a:rPr lang="nl-NL" altLang="nl-NL" dirty="0" smtClean="0"/>
              <a:t> is </a:t>
            </a:r>
            <a:r>
              <a:rPr lang="nl-NL" altLang="nl-NL" dirty="0" err="1" smtClean="0"/>
              <a:t>performative</a:t>
            </a:r>
            <a:endParaRPr lang="nl-NL" altLang="nl-NL" dirty="0"/>
          </a:p>
          <a:p>
            <a:pPr lvl="3"/>
            <a:endParaRPr lang="nl-NL" altLang="nl-NL" dirty="0"/>
          </a:p>
          <a:p>
            <a:pPr lvl="3"/>
            <a:r>
              <a:rPr lang="nl-NL" altLang="nl-NL" dirty="0" smtClean="0"/>
              <a:t>	</a:t>
            </a:r>
          </a:p>
          <a:p>
            <a:endParaRPr lang="nl-NL" altLang="nl-NL" dirty="0" smtClean="0"/>
          </a:p>
        </p:txBody>
      </p:sp>
    </p:spTree>
    <p:extLst>
      <p:ext uri="{BB962C8B-B14F-4D97-AF65-F5344CB8AC3E}">
        <p14:creationId xmlns:p14="http://schemas.microsoft.com/office/powerpoint/2010/main" val="4453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4588" y="641351"/>
            <a:ext cx="7715250" cy="771426"/>
          </a:xfrm>
        </p:spPr>
        <p:txBody>
          <a:bodyPr/>
          <a:lstStyle/>
          <a:p>
            <a:r>
              <a:rPr lang="nl-NL" altLang="nl-NL" dirty="0" smtClean="0">
                <a:solidFill>
                  <a:schemeClr val="tx2">
                    <a:lumMod val="75000"/>
                  </a:schemeClr>
                </a:solidFill>
              </a:rPr>
              <a:t>Basic </a:t>
            </a:r>
            <a:r>
              <a:rPr lang="nl-NL" altLang="nl-NL" dirty="0" err="1" smtClean="0">
                <a:solidFill>
                  <a:schemeClr val="tx2">
                    <a:lumMod val="75000"/>
                  </a:schemeClr>
                </a:solidFill>
              </a:rPr>
              <a:t>assumption</a:t>
            </a:r>
            <a:r>
              <a:rPr lang="nl-NL" altLang="nl-NL" dirty="0" smtClean="0">
                <a:solidFill>
                  <a:schemeClr val="tx2">
                    <a:lumMod val="75000"/>
                  </a:schemeClr>
                </a:solidFill>
              </a:rPr>
              <a:t> (3)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1258888"/>
            <a:ext cx="7772400" cy="5778500"/>
          </a:xfrm>
        </p:spPr>
        <p:txBody>
          <a:bodyPr/>
          <a:lstStyle/>
          <a:p>
            <a:r>
              <a:rPr lang="nl-NL" altLang="nl-NL" b="0" dirty="0" smtClean="0"/>
              <a:t>	</a:t>
            </a:r>
          </a:p>
          <a:p>
            <a:r>
              <a:rPr lang="nl-NL" altLang="nl-NL" b="0" dirty="0"/>
              <a:t>	</a:t>
            </a:r>
            <a:r>
              <a:rPr lang="nl-NL" altLang="nl-NL" b="0" dirty="0" smtClean="0"/>
              <a:t>Discourse </a:t>
            </a:r>
            <a:r>
              <a:rPr lang="nl-NL" altLang="nl-NL" b="0" dirty="0" err="1" smtClean="0"/>
              <a:t>wield</a:t>
            </a:r>
            <a:r>
              <a:rPr lang="nl-NL" altLang="nl-NL" b="0" dirty="0" smtClean="0"/>
              <a:t> power</a:t>
            </a:r>
          </a:p>
          <a:p>
            <a:pPr lvl="2"/>
            <a:r>
              <a:rPr lang="en-US" b="0" dirty="0" smtClean="0"/>
              <a:t>‘Discourses </a:t>
            </a:r>
            <a:r>
              <a:rPr lang="en-US" b="0" dirty="0"/>
              <a:t>contribute centrally </a:t>
            </a:r>
            <a:r>
              <a:rPr lang="en-US" b="0" u="sng" dirty="0"/>
              <a:t>to producing the subjects </a:t>
            </a:r>
            <a:r>
              <a:rPr lang="en-US" b="0" dirty="0"/>
              <a:t>we are, and </a:t>
            </a:r>
            <a:r>
              <a:rPr lang="en-US" b="0" dirty="0" smtClean="0"/>
              <a:t>the objects </a:t>
            </a:r>
            <a:r>
              <a:rPr lang="en-US" b="0" dirty="0"/>
              <a:t>we can know something about (including ourselves as subjects</a:t>
            </a:r>
            <a:r>
              <a:rPr lang="en-US" b="0" dirty="0" smtClean="0"/>
              <a:t>)’.</a:t>
            </a:r>
          </a:p>
          <a:p>
            <a:pPr lvl="1">
              <a:buSzPct val="95000"/>
              <a:buFontTx/>
              <a:buChar char="•"/>
            </a:pPr>
            <a:r>
              <a:rPr lang="nl-NL" altLang="nl-NL" b="0" dirty="0"/>
              <a:t>Discourse </a:t>
            </a:r>
            <a:r>
              <a:rPr lang="nl-NL" altLang="nl-NL" b="0" dirty="0" err="1"/>
              <a:t>helps</a:t>
            </a:r>
            <a:r>
              <a:rPr lang="nl-NL" altLang="nl-NL" b="0" dirty="0"/>
              <a:t> </a:t>
            </a:r>
            <a:r>
              <a:rPr lang="nl-NL" altLang="nl-NL" b="0" dirty="0" err="1"/>
              <a:t>to</a:t>
            </a:r>
            <a:r>
              <a:rPr lang="nl-NL" altLang="nl-NL" b="0" dirty="0"/>
              <a:t> </a:t>
            </a:r>
            <a:r>
              <a:rPr lang="nl-NL" altLang="nl-NL" b="0" dirty="0" err="1"/>
              <a:t>sustain</a:t>
            </a:r>
            <a:r>
              <a:rPr lang="nl-NL" altLang="nl-NL" b="0" dirty="0"/>
              <a:t> </a:t>
            </a:r>
            <a:r>
              <a:rPr lang="nl-NL" altLang="nl-NL" b="0" dirty="0" err="1"/>
              <a:t>and</a:t>
            </a:r>
            <a:r>
              <a:rPr lang="nl-NL" altLang="nl-NL" b="0" dirty="0"/>
              <a:t> reproduce the </a:t>
            </a:r>
            <a:r>
              <a:rPr lang="nl-NL" altLang="nl-NL" b="0" dirty="0" err="1"/>
              <a:t>social</a:t>
            </a:r>
            <a:r>
              <a:rPr lang="nl-NL" altLang="nl-NL" b="0" dirty="0"/>
              <a:t> status quo</a:t>
            </a:r>
          </a:p>
          <a:p>
            <a:pPr lvl="1">
              <a:buSzPct val="95000"/>
              <a:buFontTx/>
              <a:buChar char="•"/>
            </a:pPr>
            <a:r>
              <a:rPr lang="nl-NL" altLang="nl-NL" b="0" dirty="0" err="1"/>
              <a:t>They</a:t>
            </a:r>
            <a:r>
              <a:rPr lang="nl-NL" altLang="nl-NL" b="0" dirty="0"/>
              <a:t> </a:t>
            </a:r>
            <a:r>
              <a:rPr lang="nl-NL" altLang="nl-NL" b="0" dirty="0" err="1"/>
              <a:t>can</a:t>
            </a:r>
            <a:r>
              <a:rPr lang="nl-NL" altLang="nl-NL" b="0" dirty="0"/>
              <a:t> help </a:t>
            </a:r>
            <a:r>
              <a:rPr lang="nl-NL" altLang="nl-NL" b="0" dirty="0" err="1"/>
              <a:t>to</a:t>
            </a:r>
            <a:r>
              <a:rPr lang="nl-NL" altLang="nl-NL" b="0" dirty="0"/>
              <a:t> </a:t>
            </a:r>
            <a:r>
              <a:rPr lang="nl-NL" altLang="nl-NL" b="0" dirty="0" err="1"/>
              <a:t>produce</a:t>
            </a:r>
            <a:r>
              <a:rPr lang="nl-NL" altLang="nl-NL" b="0" dirty="0"/>
              <a:t> en reproduce </a:t>
            </a:r>
            <a:r>
              <a:rPr lang="nl-NL" altLang="nl-NL" b="0" dirty="0" err="1"/>
              <a:t>inequal</a:t>
            </a:r>
            <a:r>
              <a:rPr lang="nl-NL" altLang="nl-NL" b="0" dirty="0"/>
              <a:t> power relations.</a:t>
            </a:r>
          </a:p>
          <a:p>
            <a:endParaRPr lang="en-US" b="0" dirty="0"/>
          </a:p>
          <a:p>
            <a:r>
              <a:rPr lang="en-US" b="0" dirty="0" smtClean="0"/>
              <a:t>	Central research </a:t>
            </a:r>
            <a:r>
              <a:rPr lang="en-US" b="0" dirty="0"/>
              <a:t>question: </a:t>
            </a:r>
            <a:endParaRPr lang="en-US" b="0" dirty="0" smtClean="0"/>
          </a:p>
          <a:p>
            <a:pPr lvl="2"/>
            <a:r>
              <a:rPr lang="en-US" b="0" dirty="0" smtClean="0"/>
              <a:t>How </a:t>
            </a:r>
            <a:r>
              <a:rPr lang="en-US" b="0" dirty="0"/>
              <a:t>is the social world, including its subjects </a:t>
            </a:r>
            <a:r>
              <a:rPr lang="en-US" b="0" dirty="0" smtClean="0"/>
              <a:t>and </a:t>
            </a:r>
            <a:r>
              <a:rPr lang="nl-NL" b="0" dirty="0" err="1" smtClean="0"/>
              <a:t>objects</a:t>
            </a:r>
            <a:r>
              <a:rPr lang="nl-NL" b="0" dirty="0"/>
              <a:t>, </a:t>
            </a:r>
            <a:r>
              <a:rPr lang="nl-NL" b="0" dirty="0" err="1"/>
              <a:t>constituted</a:t>
            </a:r>
            <a:r>
              <a:rPr lang="nl-NL" b="0" dirty="0"/>
              <a:t> in discourses?</a:t>
            </a:r>
            <a:endParaRPr lang="nl-NL" altLang="nl-NL" b="0" dirty="0" smtClean="0"/>
          </a:p>
          <a:p>
            <a:endParaRPr lang="nl-NL" altLang="nl-NL" b="0" dirty="0" smtClean="0"/>
          </a:p>
          <a:p>
            <a:pPr lvl="1"/>
            <a:r>
              <a:rPr lang="nl-NL" altLang="nl-NL" b="0" dirty="0"/>
              <a:t>	</a:t>
            </a:r>
            <a:endParaRPr lang="nl-NL" altLang="nl-NL" dirty="0"/>
          </a:p>
          <a:p>
            <a:pPr lvl="3"/>
            <a:r>
              <a:rPr lang="nl-NL" altLang="nl-NL" dirty="0" smtClean="0"/>
              <a:t>	</a:t>
            </a:r>
          </a:p>
          <a:p>
            <a:endParaRPr lang="nl-NL" altLang="nl-NL" dirty="0" smtClean="0"/>
          </a:p>
        </p:txBody>
      </p:sp>
    </p:spTree>
    <p:extLst>
      <p:ext uri="{BB962C8B-B14F-4D97-AF65-F5344CB8AC3E}">
        <p14:creationId xmlns:p14="http://schemas.microsoft.com/office/powerpoint/2010/main" val="38710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4588" y="641351"/>
            <a:ext cx="7715250" cy="771426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Central research question</a:t>
            </a:r>
            <a:r>
              <a:rPr lang="en-US" b="0" dirty="0">
                <a:solidFill>
                  <a:srgbClr val="FF0000"/>
                </a:solidFill>
              </a:rPr>
              <a:t>: </a:t>
            </a:r>
            <a:endParaRPr lang="nl-NL" altLang="nl-NL" dirty="0" smtClean="0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1258888"/>
            <a:ext cx="7772400" cy="5778500"/>
          </a:xfrm>
        </p:spPr>
        <p:txBody>
          <a:bodyPr/>
          <a:lstStyle/>
          <a:p>
            <a:r>
              <a:rPr lang="nl-NL" altLang="nl-NL" b="0" dirty="0" smtClean="0"/>
              <a:t>	</a:t>
            </a:r>
          </a:p>
          <a:p>
            <a:r>
              <a:rPr lang="en-US" b="0" dirty="0" smtClean="0"/>
              <a:t>	How </a:t>
            </a:r>
            <a:r>
              <a:rPr lang="en-US" b="0" dirty="0"/>
              <a:t>is the social world, including its subjects </a:t>
            </a:r>
            <a:r>
              <a:rPr lang="en-US" b="0" dirty="0" smtClean="0"/>
              <a:t>and </a:t>
            </a:r>
            <a:r>
              <a:rPr lang="nl-NL" b="0" dirty="0" err="1" smtClean="0"/>
              <a:t>objects</a:t>
            </a:r>
            <a:r>
              <a:rPr lang="nl-NL" b="0" dirty="0"/>
              <a:t>, </a:t>
            </a:r>
            <a:r>
              <a:rPr lang="nl-NL" b="0" dirty="0" err="1"/>
              <a:t>constituted</a:t>
            </a:r>
            <a:r>
              <a:rPr lang="nl-NL" b="0" dirty="0"/>
              <a:t> in </a:t>
            </a:r>
            <a:r>
              <a:rPr lang="nl-NL" b="0" dirty="0" smtClean="0"/>
              <a:t>discourses?</a:t>
            </a:r>
          </a:p>
          <a:p>
            <a:r>
              <a:rPr lang="nl-NL" altLang="nl-NL" b="0" dirty="0"/>
              <a:t>	</a:t>
            </a:r>
            <a:endParaRPr lang="nl-NL" altLang="nl-NL" b="0" dirty="0" smtClean="0"/>
          </a:p>
          <a:p>
            <a:r>
              <a:rPr lang="nl-NL" altLang="nl-NL" b="0" dirty="0"/>
              <a:t>	</a:t>
            </a:r>
            <a:r>
              <a:rPr lang="nl-NL" altLang="nl-NL" b="0" dirty="0" smtClean="0"/>
              <a:t>It points </a:t>
            </a:r>
            <a:r>
              <a:rPr lang="nl-NL" altLang="nl-NL" b="0" dirty="0" err="1"/>
              <a:t>to</a:t>
            </a:r>
            <a:r>
              <a:rPr lang="nl-NL" altLang="nl-NL" b="0" dirty="0"/>
              <a:t> </a:t>
            </a:r>
            <a:endParaRPr lang="nl-NL" altLang="nl-NL" b="0" dirty="0" smtClean="0"/>
          </a:p>
          <a:p>
            <a:pPr lvl="3">
              <a:buSzPct val="95000"/>
              <a:buFontTx/>
              <a:buChar char="•"/>
            </a:pPr>
            <a:endParaRPr lang="nl-NL" altLang="nl-NL" sz="1600" dirty="0"/>
          </a:p>
          <a:p>
            <a:pPr lvl="2">
              <a:buSzPct val="95000"/>
              <a:buFontTx/>
              <a:buChar char="-"/>
            </a:pPr>
            <a:r>
              <a:rPr lang="nl-NL" altLang="nl-NL" b="0" dirty="0" smtClean="0"/>
              <a:t>the </a:t>
            </a:r>
            <a:r>
              <a:rPr lang="nl-NL" altLang="nl-NL" b="0" dirty="0" err="1"/>
              <a:t>ways</a:t>
            </a:r>
            <a:r>
              <a:rPr lang="nl-NL" altLang="nl-NL" b="0" dirty="0"/>
              <a:t> </a:t>
            </a:r>
            <a:r>
              <a:rPr lang="nl-NL" altLang="nl-NL" b="0" dirty="0" err="1"/>
              <a:t>certain</a:t>
            </a:r>
            <a:r>
              <a:rPr lang="nl-NL" altLang="nl-NL" b="0" dirty="0"/>
              <a:t> </a:t>
            </a:r>
            <a:r>
              <a:rPr lang="nl-NL" altLang="nl-NL" b="0" dirty="0" err="1"/>
              <a:t>practices</a:t>
            </a:r>
            <a:r>
              <a:rPr lang="nl-NL" altLang="nl-NL" b="0" dirty="0"/>
              <a:t> serve </a:t>
            </a:r>
            <a:r>
              <a:rPr lang="nl-NL" altLang="nl-NL" b="0" dirty="0" err="1"/>
              <a:t>to</a:t>
            </a:r>
            <a:r>
              <a:rPr lang="nl-NL" altLang="nl-NL" b="0" dirty="0"/>
              <a:t> obscure </a:t>
            </a:r>
            <a:r>
              <a:rPr lang="nl-NL" altLang="nl-NL" b="0" dirty="0" err="1"/>
              <a:t>and</a:t>
            </a:r>
            <a:r>
              <a:rPr lang="nl-NL" altLang="nl-NL" b="0" dirty="0"/>
              <a:t> </a:t>
            </a:r>
            <a:r>
              <a:rPr lang="nl-NL" altLang="nl-NL" b="0" dirty="0" err="1"/>
              <a:t>therefore</a:t>
            </a:r>
            <a:r>
              <a:rPr lang="nl-NL" altLang="nl-NL" b="0" dirty="0"/>
              <a:t> </a:t>
            </a:r>
            <a:r>
              <a:rPr lang="nl-NL" altLang="nl-NL" b="0" dirty="0" err="1"/>
              <a:t>perpetuate</a:t>
            </a:r>
            <a:r>
              <a:rPr lang="nl-NL" altLang="nl-NL" b="0" dirty="0"/>
              <a:t> </a:t>
            </a:r>
            <a:r>
              <a:rPr lang="nl-NL" altLang="nl-NL" b="0" dirty="0" err="1"/>
              <a:t>what</a:t>
            </a:r>
            <a:r>
              <a:rPr lang="nl-NL" altLang="nl-NL" b="0" dirty="0"/>
              <a:t> is taken </a:t>
            </a:r>
            <a:r>
              <a:rPr lang="nl-NL" altLang="nl-NL" b="0" dirty="0" err="1"/>
              <a:t>for</a:t>
            </a:r>
            <a:r>
              <a:rPr lang="nl-NL" altLang="nl-NL" b="0" dirty="0"/>
              <a:t> </a:t>
            </a:r>
            <a:r>
              <a:rPr lang="nl-NL" altLang="nl-NL" b="0" dirty="0" err="1" smtClean="0"/>
              <a:t>granted</a:t>
            </a:r>
            <a:endParaRPr lang="nl-NL" altLang="nl-NL" dirty="0"/>
          </a:p>
          <a:p>
            <a:pPr lvl="2">
              <a:buSzPct val="95000"/>
              <a:buFontTx/>
              <a:buChar char="-"/>
            </a:pPr>
            <a:r>
              <a:rPr lang="nl-NL" altLang="nl-NL" dirty="0"/>
              <a:t>t</a:t>
            </a:r>
            <a:r>
              <a:rPr lang="nl-NL" altLang="nl-NL" dirty="0" smtClean="0"/>
              <a:t>he </a:t>
            </a:r>
            <a:r>
              <a:rPr lang="nl-NL" altLang="nl-NL" dirty="0" err="1" smtClean="0"/>
              <a:t>historical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and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cultural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specificity</a:t>
            </a:r>
            <a:r>
              <a:rPr lang="nl-NL" altLang="nl-NL" dirty="0" smtClean="0"/>
              <a:t> (the </a:t>
            </a:r>
            <a:r>
              <a:rPr lang="nl-NL" altLang="nl-NL" dirty="0" err="1" smtClean="0"/>
              <a:t>particular</a:t>
            </a:r>
            <a:r>
              <a:rPr lang="nl-NL" altLang="nl-NL" dirty="0" smtClean="0"/>
              <a:t>)</a:t>
            </a:r>
          </a:p>
          <a:p>
            <a:pPr lvl="2">
              <a:buSzPct val="95000"/>
              <a:buFontTx/>
              <a:buChar char="-"/>
            </a:pPr>
            <a:r>
              <a:rPr lang="nl-NL" altLang="nl-NL" dirty="0"/>
              <a:t>t</a:t>
            </a:r>
            <a:r>
              <a:rPr lang="nl-NL" altLang="nl-NL" dirty="0" smtClean="0"/>
              <a:t>he link </a:t>
            </a:r>
            <a:r>
              <a:rPr lang="nl-NL" altLang="nl-NL" dirty="0" err="1" smtClean="0"/>
              <a:t>between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knowledge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and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social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practice</a:t>
            </a:r>
            <a:endParaRPr lang="nl-NL" altLang="nl-NL" dirty="0" smtClean="0"/>
          </a:p>
          <a:p>
            <a:pPr lvl="2">
              <a:buSzPct val="95000"/>
              <a:buFontTx/>
              <a:buChar char="-"/>
            </a:pPr>
            <a:endParaRPr lang="nl-NL" altLang="nl-NL" sz="2000" b="0" dirty="0"/>
          </a:p>
          <a:p>
            <a:pPr lvl="1">
              <a:buSzPct val="95000"/>
              <a:buFontTx/>
              <a:buChar char="•"/>
            </a:pPr>
            <a:endParaRPr lang="nl-NL" altLang="nl-NL" sz="2000" b="0" dirty="0" smtClean="0"/>
          </a:p>
          <a:p>
            <a:pPr>
              <a:buSzPct val="95000"/>
              <a:buFontTx/>
              <a:buChar char="•"/>
            </a:pPr>
            <a:endParaRPr lang="nl-NL" altLang="nl-NL" sz="2200" b="0" dirty="0">
              <a:solidFill>
                <a:schemeClr val="tx1"/>
              </a:solidFill>
            </a:endParaRPr>
          </a:p>
          <a:p>
            <a:pPr lvl="1"/>
            <a:endParaRPr lang="nl-NL" altLang="nl-NL" dirty="0"/>
          </a:p>
          <a:p>
            <a:pPr lvl="3"/>
            <a:r>
              <a:rPr lang="nl-NL" altLang="nl-NL" dirty="0" smtClean="0"/>
              <a:t>	</a:t>
            </a:r>
          </a:p>
          <a:p>
            <a:endParaRPr lang="nl-NL" altLang="nl-NL" dirty="0" smtClean="0"/>
          </a:p>
        </p:txBody>
      </p:sp>
    </p:spTree>
    <p:extLst>
      <p:ext uri="{BB962C8B-B14F-4D97-AF65-F5344CB8AC3E}">
        <p14:creationId xmlns:p14="http://schemas.microsoft.com/office/powerpoint/2010/main" val="1836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 err="1" smtClean="0">
                <a:solidFill>
                  <a:srgbClr val="C00000"/>
                </a:solidFill>
              </a:rPr>
              <a:t>Practice</a:t>
            </a:r>
            <a:r>
              <a:rPr lang="nl-NL" b="0" dirty="0" smtClean="0">
                <a:solidFill>
                  <a:srgbClr val="C00000"/>
                </a:solidFill>
              </a:rPr>
              <a:t> </a:t>
            </a:r>
            <a:r>
              <a:rPr lang="nl-NL" b="0" dirty="0" err="1" smtClean="0">
                <a:solidFill>
                  <a:srgbClr val="C00000"/>
                </a:solidFill>
              </a:rPr>
              <a:t>Based</a:t>
            </a:r>
            <a:r>
              <a:rPr lang="nl-NL" b="0" dirty="0" smtClean="0">
                <a:solidFill>
                  <a:srgbClr val="C00000"/>
                </a:solidFill>
              </a:rPr>
              <a:t> </a:t>
            </a:r>
            <a:r>
              <a:rPr lang="nl-NL" b="0" dirty="0" err="1" smtClean="0">
                <a:solidFill>
                  <a:srgbClr val="C00000"/>
                </a:solidFill>
              </a:rPr>
              <a:t>Articulation</a:t>
            </a:r>
            <a:endParaRPr lang="nl-NL" b="0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1144589" y="1865313"/>
            <a:ext cx="7715012" cy="4260850"/>
          </a:xfrm>
          <a:prstGeom prst="rect">
            <a:avLst/>
          </a:prstGeom>
        </p:spPr>
        <p:txBody>
          <a:bodyPr/>
          <a:lstStyle/>
          <a:p>
            <a:pPr lvl="2">
              <a:buNone/>
            </a:pPr>
            <a:r>
              <a:rPr lang="nl-NL" sz="2800" b="0" dirty="0" smtClean="0"/>
              <a:t>DA is a </a:t>
            </a:r>
            <a:r>
              <a:rPr lang="nl-NL" sz="2800" b="0" dirty="0" err="1" smtClean="0"/>
              <a:t>critical</a:t>
            </a:r>
            <a:r>
              <a:rPr lang="nl-NL" sz="2800" b="0" dirty="0" smtClean="0"/>
              <a:t> </a:t>
            </a:r>
            <a:r>
              <a:rPr lang="nl-NL" sz="2800" b="0" dirty="0" err="1" smtClean="0"/>
              <a:t>reflection</a:t>
            </a:r>
            <a:r>
              <a:rPr lang="nl-NL" sz="2800" b="0" dirty="0" smtClean="0"/>
              <a:t> </a:t>
            </a:r>
            <a:r>
              <a:rPr lang="nl-NL" sz="2800" b="0" dirty="0" err="1" smtClean="0"/>
              <a:t>upon</a:t>
            </a:r>
            <a:r>
              <a:rPr lang="nl-NL" sz="2800" b="0" dirty="0" smtClean="0"/>
              <a:t> </a:t>
            </a:r>
            <a:r>
              <a:rPr lang="nl-NL" sz="2800" b="0" dirty="0" err="1" smtClean="0"/>
              <a:t>prevailing</a:t>
            </a:r>
            <a:r>
              <a:rPr lang="nl-NL" sz="2800" b="0" dirty="0" smtClean="0"/>
              <a:t> </a:t>
            </a:r>
            <a:r>
              <a:rPr lang="nl-NL" sz="2800" b="0" dirty="0" err="1" smtClean="0"/>
              <a:t>ways</a:t>
            </a:r>
            <a:r>
              <a:rPr lang="nl-NL" sz="2800" b="0" dirty="0" smtClean="0"/>
              <a:t> of </a:t>
            </a:r>
            <a:r>
              <a:rPr lang="nl-NL" sz="2800" b="0" dirty="0" err="1" smtClean="0"/>
              <a:t>articulation</a:t>
            </a:r>
            <a:endParaRPr lang="nl-NL" sz="2800" b="0" dirty="0" smtClean="0"/>
          </a:p>
          <a:p>
            <a:pPr lvl="2"/>
            <a:endParaRPr lang="nl-NL" sz="2800" b="0" dirty="0" smtClean="0"/>
          </a:p>
          <a:p>
            <a:pPr lvl="2">
              <a:buNone/>
            </a:pPr>
            <a:r>
              <a:rPr lang="nl-NL" sz="2800" dirty="0" smtClean="0"/>
              <a:t>DA shows </a:t>
            </a:r>
            <a:r>
              <a:rPr lang="nl-NL" sz="2800" dirty="0" err="1" smtClean="0"/>
              <a:t>how</a:t>
            </a:r>
            <a:r>
              <a:rPr lang="nl-NL" sz="2800" dirty="0" smtClean="0"/>
              <a:t> we </a:t>
            </a:r>
            <a:r>
              <a:rPr lang="nl-NL" sz="2800" dirty="0" err="1" smtClean="0"/>
              <a:t>take</a:t>
            </a:r>
            <a:r>
              <a:rPr lang="nl-NL" sz="2800" dirty="0" smtClean="0"/>
              <a:t> part in the </a:t>
            </a:r>
            <a:r>
              <a:rPr lang="nl-NL" sz="2800" dirty="0" err="1" smtClean="0"/>
              <a:t>process</a:t>
            </a:r>
            <a:r>
              <a:rPr lang="nl-NL" sz="2800" dirty="0" smtClean="0"/>
              <a:t> of </a:t>
            </a:r>
            <a:r>
              <a:rPr lang="nl-NL" sz="2800" dirty="0" err="1" smtClean="0"/>
              <a:t>articulation</a:t>
            </a:r>
            <a:r>
              <a:rPr lang="nl-NL" sz="2800" dirty="0" smtClean="0"/>
              <a:t> as subject </a:t>
            </a:r>
            <a:r>
              <a:rPr lang="nl-NL" sz="2800" u="sng" dirty="0" smtClean="0"/>
              <a:t>and</a:t>
            </a:r>
            <a:r>
              <a:rPr lang="nl-NL" sz="2800" dirty="0" smtClean="0"/>
              <a:t> as object</a:t>
            </a:r>
          </a:p>
          <a:p>
            <a:pPr lvl="2"/>
            <a:endParaRPr lang="nl-NL" sz="2800" dirty="0" smtClean="0"/>
          </a:p>
          <a:p>
            <a:pPr lvl="2">
              <a:buNone/>
            </a:pPr>
            <a:r>
              <a:rPr lang="nl-NL" sz="2800" dirty="0" smtClean="0"/>
              <a:t>DA  </a:t>
            </a:r>
            <a:r>
              <a:rPr lang="nl-NL" sz="2800" dirty="0" err="1" smtClean="0"/>
              <a:t>aims</a:t>
            </a:r>
            <a:r>
              <a:rPr lang="nl-NL" sz="2800" dirty="0" smtClean="0"/>
              <a:t> at </a:t>
            </a:r>
            <a:r>
              <a:rPr lang="nl-NL" sz="2800" dirty="0" err="1" smtClean="0"/>
              <a:t>making</a:t>
            </a:r>
            <a:r>
              <a:rPr lang="nl-NL" sz="2800" dirty="0" smtClean="0"/>
              <a:t> </a:t>
            </a:r>
            <a:r>
              <a:rPr lang="nl-NL" sz="2800" dirty="0" err="1" smtClean="0"/>
              <a:t>differences</a:t>
            </a:r>
            <a:r>
              <a:rPr lang="nl-NL" sz="2800" dirty="0" smtClean="0"/>
              <a:t> and </a:t>
            </a:r>
            <a:r>
              <a:rPr lang="nl-NL" sz="2800" dirty="0" err="1" smtClean="0"/>
              <a:t>challenges</a:t>
            </a:r>
            <a:r>
              <a:rPr lang="nl-NL" sz="2800" dirty="0" smtClean="0"/>
              <a:t> the thinking in </a:t>
            </a:r>
            <a:r>
              <a:rPr lang="nl-NL" sz="2800" dirty="0" err="1" smtClean="0"/>
              <a:t>oppostions</a:t>
            </a:r>
            <a:r>
              <a:rPr lang="nl-NL" sz="2800" dirty="0" smtClean="0"/>
              <a:t>/</a:t>
            </a:r>
            <a:r>
              <a:rPr lang="nl-NL" sz="2800" dirty="0" err="1" smtClean="0"/>
              <a:t>exclusions</a:t>
            </a:r>
            <a:r>
              <a:rPr lang="nl-NL" sz="2800" dirty="0" smtClean="0"/>
              <a:t>/</a:t>
            </a:r>
            <a:r>
              <a:rPr lang="nl-NL" sz="2800" dirty="0" err="1" smtClean="0"/>
              <a:t>classifications</a:t>
            </a:r>
            <a:endParaRPr lang="nl-NL" sz="2800" dirty="0" smtClean="0"/>
          </a:p>
          <a:p>
            <a:pPr lvl="2"/>
            <a:endParaRPr lang="nl-NL" sz="2800" b="0" dirty="0" smtClean="0"/>
          </a:p>
          <a:p>
            <a:pPr lvl="2"/>
            <a:endParaRPr lang="nl-NL" sz="2800" b="0" dirty="0" smtClean="0"/>
          </a:p>
          <a:p>
            <a:endParaRPr lang="nl-NL" b="0" dirty="0" smtClean="0">
              <a:solidFill>
                <a:schemeClr val="bg1"/>
              </a:solidFill>
            </a:endParaRPr>
          </a:p>
          <a:p>
            <a:endParaRPr lang="nl-NL" b="0" dirty="0" smtClean="0">
              <a:solidFill>
                <a:schemeClr val="bg1"/>
              </a:solidFill>
            </a:endParaRPr>
          </a:p>
          <a:p>
            <a:endParaRPr lang="nl-NL" b="0" dirty="0" smtClean="0">
              <a:solidFill>
                <a:schemeClr val="bg1"/>
              </a:solidFill>
            </a:endParaRPr>
          </a:p>
          <a:p>
            <a:endParaRPr lang="nl-NL" b="0" dirty="0" smtClean="0">
              <a:solidFill>
                <a:schemeClr val="bg1"/>
              </a:solidFill>
            </a:endParaRPr>
          </a:p>
          <a:p>
            <a:endParaRPr lang="nl-NL" b="0" dirty="0" smtClean="0">
              <a:solidFill>
                <a:schemeClr val="bg1"/>
              </a:solidFill>
            </a:endParaRPr>
          </a:p>
          <a:p>
            <a:endParaRPr lang="nl-NL" b="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3066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A1D8D8-2928-E84D-B1CC-745AFE0894F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 err="1" smtClean="0">
                <a:solidFill>
                  <a:srgbClr val="C00000"/>
                </a:solidFill>
              </a:rPr>
              <a:t>Practice</a:t>
            </a:r>
            <a:r>
              <a:rPr lang="nl-NL" b="0" dirty="0" smtClean="0">
                <a:solidFill>
                  <a:srgbClr val="C00000"/>
                </a:solidFill>
              </a:rPr>
              <a:t> </a:t>
            </a:r>
            <a:r>
              <a:rPr lang="nl-NL" b="0" dirty="0" err="1" smtClean="0">
                <a:solidFill>
                  <a:srgbClr val="C00000"/>
                </a:solidFill>
              </a:rPr>
              <a:t>Based</a:t>
            </a:r>
            <a:r>
              <a:rPr lang="nl-NL" b="0" dirty="0" smtClean="0">
                <a:solidFill>
                  <a:srgbClr val="C00000"/>
                </a:solidFill>
              </a:rPr>
              <a:t> </a:t>
            </a:r>
            <a:r>
              <a:rPr lang="nl-NL" b="0" dirty="0" err="1" smtClean="0">
                <a:solidFill>
                  <a:srgbClr val="C00000"/>
                </a:solidFill>
              </a:rPr>
              <a:t>Articulation</a:t>
            </a:r>
            <a:endParaRPr lang="nl-NL" b="0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1144589" y="1865313"/>
            <a:ext cx="7715012" cy="4260850"/>
          </a:xfrm>
          <a:prstGeom prst="rect">
            <a:avLst/>
          </a:prstGeom>
        </p:spPr>
        <p:txBody>
          <a:bodyPr/>
          <a:lstStyle/>
          <a:p>
            <a:pPr lvl="2">
              <a:buNone/>
            </a:pPr>
            <a:r>
              <a:rPr lang="nl-NL" sz="2800" dirty="0" smtClean="0"/>
              <a:t>DA </a:t>
            </a:r>
            <a:r>
              <a:rPr lang="nl-NL" sz="2800" dirty="0" err="1" smtClean="0"/>
              <a:t>can</a:t>
            </a:r>
            <a:r>
              <a:rPr lang="nl-NL" sz="2800" dirty="0" smtClean="0"/>
              <a:t> </a:t>
            </a:r>
            <a:r>
              <a:rPr lang="nl-NL" sz="2800" dirty="0" err="1" smtClean="0"/>
              <a:t>make</a:t>
            </a:r>
            <a:r>
              <a:rPr lang="nl-NL" sz="2800" dirty="0" smtClean="0"/>
              <a:t> </a:t>
            </a:r>
            <a:r>
              <a:rPr lang="nl-NL" sz="2800" dirty="0" err="1" smtClean="0"/>
              <a:t>explicit</a:t>
            </a:r>
            <a:r>
              <a:rPr lang="nl-NL" sz="2800" dirty="0" smtClean="0"/>
              <a:t> the different </a:t>
            </a:r>
            <a:r>
              <a:rPr lang="nl-NL" sz="2800" dirty="0" err="1" smtClean="0"/>
              <a:t>ways</a:t>
            </a:r>
            <a:r>
              <a:rPr lang="nl-NL" sz="2800" dirty="0" smtClean="0"/>
              <a:t> of </a:t>
            </a:r>
            <a:r>
              <a:rPr lang="nl-NL" sz="2800" dirty="0" err="1" smtClean="0"/>
              <a:t>articulation</a:t>
            </a:r>
            <a:r>
              <a:rPr lang="nl-NL" sz="2800" dirty="0" smtClean="0"/>
              <a:t>  of </a:t>
            </a:r>
            <a:r>
              <a:rPr lang="nl-NL" sz="2800" dirty="0" err="1" smtClean="0"/>
              <a:t>policy</a:t>
            </a:r>
            <a:r>
              <a:rPr lang="nl-NL" sz="2800" dirty="0" smtClean="0"/>
              <a:t> </a:t>
            </a:r>
            <a:r>
              <a:rPr lang="nl-NL" sz="2800" dirty="0" err="1" smtClean="0"/>
              <a:t>making</a:t>
            </a:r>
            <a:r>
              <a:rPr lang="nl-NL" sz="2800" dirty="0" smtClean="0"/>
              <a:t> and the </a:t>
            </a:r>
            <a:r>
              <a:rPr lang="nl-NL" sz="2800" dirty="0" err="1" smtClean="0"/>
              <a:t>practice</a:t>
            </a:r>
            <a:r>
              <a:rPr lang="nl-NL" sz="2800" dirty="0" smtClean="0"/>
              <a:t> of </a:t>
            </a:r>
            <a:r>
              <a:rPr lang="nl-NL" sz="2800" dirty="0" err="1" smtClean="0"/>
              <a:t>social</a:t>
            </a:r>
            <a:r>
              <a:rPr lang="nl-NL" sz="2800" dirty="0" smtClean="0"/>
              <a:t> </a:t>
            </a:r>
            <a:r>
              <a:rPr lang="nl-NL" sz="2800" dirty="0" err="1" smtClean="0"/>
              <a:t>work</a:t>
            </a:r>
            <a:endParaRPr lang="nl-NL" sz="2800" dirty="0" smtClean="0"/>
          </a:p>
          <a:p>
            <a:pPr lvl="2">
              <a:buNone/>
            </a:pPr>
            <a:endParaRPr lang="nl-NL" sz="2800" dirty="0" smtClean="0"/>
          </a:p>
          <a:p>
            <a:pPr lvl="2">
              <a:buNone/>
            </a:pPr>
            <a:r>
              <a:rPr lang="nl-NL" sz="2800" dirty="0" smtClean="0"/>
              <a:t>DA </a:t>
            </a:r>
            <a:r>
              <a:rPr lang="nl-NL" sz="2800" dirty="0" err="1" smtClean="0"/>
              <a:t>it</a:t>
            </a:r>
            <a:r>
              <a:rPr lang="nl-NL" sz="2800" dirty="0" smtClean="0"/>
              <a:t> </a:t>
            </a:r>
            <a:r>
              <a:rPr lang="nl-NL" sz="2800" dirty="0" err="1" smtClean="0"/>
              <a:t>can</a:t>
            </a:r>
            <a:r>
              <a:rPr lang="nl-NL" sz="2800" dirty="0" smtClean="0"/>
              <a:t> </a:t>
            </a:r>
            <a:r>
              <a:rPr lang="nl-NL" sz="2800" dirty="0" err="1" smtClean="0"/>
              <a:t>make</a:t>
            </a:r>
            <a:r>
              <a:rPr lang="nl-NL" sz="2800" dirty="0" smtClean="0"/>
              <a:t> </a:t>
            </a:r>
            <a:r>
              <a:rPr lang="nl-NL" sz="2800" dirty="0" err="1" smtClean="0"/>
              <a:t>explicit</a:t>
            </a:r>
            <a:r>
              <a:rPr lang="nl-NL" sz="2800" dirty="0" smtClean="0"/>
              <a:t> the </a:t>
            </a:r>
            <a:r>
              <a:rPr lang="nl-NL" sz="2800" dirty="0" err="1" smtClean="0"/>
              <a:t>intuitive</a:t>
            </a:r>
            <a:r>
              <a:rPr lang="nl-NL" sz="2800" dirty="0" smtClean="0"/>
              <a:t> </a:t>
            </a:r>
            <a:r>
              <a:rPr lang="nl-NL" sz="2800" dirty="0" err="1" smtClean="0"/>
              <a:t>or</a:t>
            </a:r>
            <a:r>
              <a:rPr lang="nl-NL" sz="2800" dirty="0" smtClean="0"/>
              <a:t> </a:t>
            </a:r>
            <a:r>
              <a:rPr lang="nl-NL" sz="2800" dirty="0" err="1" smtClean="0"/>
              <a:t>implicit</a:t>
            </a:r>
            <a:r>
              <a:rPr lang="nl-NL" sz="2800" dirty="0" smtClean="0"/>
              <a:t> </a:t>
            </a:r>
            <a:r>
              <a:rPr lang="nl-NL" sz="2800" dirty="0" err="1" smtClean="0"/>
              <a:t>deconstructions</a:t>
            </a:r>
            <a:r>
              <a:rPr lang="nl-NL" sz="2800" dirty="0" smtClean="0"/>
              <a:t> of the </a:t>
            </a:r>
            <a:r>
              <a:rPr lang="nl-NL" sz="2800" dirty="0" err="1" smtClean="0"/>
              <a:t>prevailing</a:t>
            </a:r>
            <a:r>
              <a:rPr lang="nl-NL" sz="2800" dirty="0" smtClean="0"/>
              <a:t> </a:t>
            </a:r>
            <a:r>
              <a:rPr lang="nl-NL" sz="2800" dirty="0" err="1" smtClean="0"/>
              <a:t>articulation</a:t>
            </a:r>
            <a:r>
              <a:rPr lang="nl-NL" sz="2800" dirty="0" smtClean="0"/>
              <a:t> of </a:t>
            </a:r>
            <a:r>
              <a:rPr lang="nl-NL" sz="2800" dirty="0" err="1" smtClean="0"/>
              <a:t>their</a:t>
            </a:r>
            <a:r>
              <a:rPr lang="nl-NL" sz="2800" dirty="0" smtClean="0"/>
              <a:t> </a:t>
            </a:r>
            <a:r>
              <a:rPr lang="nl-NL" sz="2800" dirty="0" err="1" smtClean="0"/>
              <a:t>profession</a:t>
            </a:r>
            <a:endParaRPr lang="nl-NL" sz="2800" dirty="0" smtClean="0"/>
          </a:p>
          <a:p>
            <a:pPr lvl="2">
              <a:buNone/>
            </a:pPr>
            <a:endParaRPr lang="nl-NL" sz="2800" dirty="0" smtClean="0"/>
          </a:p>
          <a:p>
            <a:pPr lvl="2">
              <a:buNone/>
            </a:pPr>
            <a:r>
              <a:rPr lang="nl-NL" sz="2800" dirty="0" smtClean="0"/>
              <a:t>DA </a:t>
            </a:r>
            <a:r>
              <a:rPr lang="nl-NL" sz="2800" dirty="0" err="1" smtClean="0"/>
              <a:t>can</a:t>
            </a:r>
            <a:r>
              <a:rPr lang="nl-NL" sz="2800" dirty="0" smtClean="0"/>
              <a:t> </a:t>
            </a:r>
            <a:r>
              <a:rPr lang="nl-NL" sz="2800" dirty="0" err="1" smtClean="0"/>
              <a:t>indicate</a:t>
            </a:r>
            <a:r>
              <a:rPr lang="nl-NL" sz="2800" dirty="0" smtClean="0"/>
              <a:t> </a:t>
            </a:r>
            <a:r>
              <a:rPr lang="nl-NL" sz="2800" dirty="0" err="1" smtClean="0"/>
              <a:t>news</a:t>
            </a:r>
            <a:r>
              <a:rPr lang="nl-NL" sz="2800" dirty="0" smtClean="0"/>
              <a:t> </a:t>
            </a:r>
            <a:r>
              <a:rPr lang="nl-NL" sz="2800" dirty="0" err="1" smtClean="0"/>
              <a:t>articulations</a:t>
            </a:r>
            <a:r>
              <a:rPr lang="nl-NL" sz="2800" dirty="0" smtClean="0"/>
              <a:t> of </a:t>
            </a:r>
            <a:r>
              <a:rPr lang="nl-NL" sz="2800" dirty="0" err="1" smtClean="0"/>
              <a:t>meaning</a:t>
            </a:r>
            <a:endParaRPr lang="nl-NL" sz="2800" dirty="0" smtClean="0"/>
          </a:p>
          <a:p>
            <a:pPr lvl="2"/>
            <a:endParaRPr lang="nl-NL" sz="2800" dirty="0" smtClean="0"/>
          </a:p>
          <a:p>
            <a:pPr lvl="2"/>
            <a:endParaRPr lang="nl-NL" sz="2800" b="0" dirty="0" smtClean="0"/>
          </a:p>
          <a:p>
            <a:pPr lvl="2"/>
            <a:endParaRPr lang="nl-NL" sz="2800" b="0" dirty="0" smtClean="0"/>
          </a:p>
          <a:p>
            <a:endParaRPr lang="nl-NL" b="0" dirty="0" smtClean="0">
              <a:solidFill>
                <a:schemeClr val="bg1"/>
              </a:solidFill>
            </a:endParaRPr>
          </a:p>
          <a:p>
            <a:endParaRPr lang="nl-NL" b="0" dirty="0" smtClean="0">
              <a:solidFill>
                <a:schemeClr val="bg1"/>
              </a:solidFill>
            </a:endParaRPr>
          </a:p>
          <a:p>
            <a:endParaRPr lang="nl-NL" b="0" dirty="0" smtClean="0">
              <a:solidFill>
                <a:schemeClr val="bg1"/>
              </a:solidFill>
            </a:endParaRPr>
          </a:p>
          <a:p>
            <a:endParaRPr lang="nl-NL" b="0" dirty="0" smtClean="0">
              <a:solidFill>
                <a:schemeClr val="bg1"/>
              </a:solidFill>
            </a:endParaRPr>
          </a:p>
          <a:p>
            <a:endParaRPr lang="nl-NL" b="0" dirty="0" smtClean="0">
              <a:solidFill>
                <a:schemeClr val="bg1"/>
              </a:solidFill>
            </a:endParaRPr>
          </a:p>
          <a:p>
            <a:endParaRPr lang="nl-NL" b="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3066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A1D8D8-2928-E84D-B1CC-745AFE0894F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7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err="1" smtClean="0">
                <a:solidFill>
                  <a:schemeClr val="tx2">
                    <a:lumMod val="75000"/>
                  </a:schemeClr>
                </a:solidFill>
              </a:rPr>
              <a:t>Universalization</a:t>
            </a:r>
            <a:r>
              <a:rPr lang="nl-NL" sz="4000" dirty="0" smtClean="0">
                <a:solidFill>
                  <a:schemeClr val="tx2">
                    <a:lumMod val="75000"/>
                  </a:schemeClr>
                </a:solidFill>
              </a:rPr>
              <a:t> of the </a:t>
            </a:r>
            <a:r>
              <a:rPr lang="nl-NL" sz="4000" dirty="0" err="1" smtClean="0">
                <a:solidFill>
                  <a:schemeClr val="tx2">
                    <a:lumMod val="75000"/>
                  </a:schemeClr>
                </a:solidFill>
              </a:rPr>
              <a:t>Particular</a:t>
            </a:r>
            <a:endParaRPr lang="nl-NL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1414225" y="2030413"/>
            <a:ext cx="7445375" cy="4095750"/>
          </a:xfrm>
          <a:prstGeom prst="rect">
            <a:avLst/>
          </a:prstGeom>
        </p:spPr>
        <p:txBody>
          <a:bodyPr/>
          <a:lstStyle/>
          <a:p>
            <a:r>
              <a:rPr lang="nl-NL" sz="2400" b="0" dirty="0" smtClean="0">
                <a:solidFill>
                  <a:schemeClr val="bg1"/>
                </a:solidFill>
              </a:rPr>
              <a:t>‘The </a:t>
            </a:r>
            <a:r>
              <a:rPr lang="nl-NL" sz="2400" b="0" dirty="0" err="1" smtClean="0">
                <a:solidFill>
                  <a:schemeClr val="bg1"/>
                </a:solidFill>
              </a:rPr>
              <a:t>universal</a:t>
            </a:r>
            <a:r>
              <a:rPr lang="nl-NL" sz="2400" b="0" dirty="0" smtClean="0">
                <a:solidFill>
                  <a:schemeClr val="bg1"/>
                </a:solidFill>
              </a:rPr>
              <a:t> is </a:t>
            </a:r>
            <a:r>
              <a:rPr lang="nl-NL" sz="2400" b="0" dirty="0" err="1" smtClean="0">
                <a:solidFill>
                  <a:schemeClr val="bg1"/>
                </a:solidFill>
              </a:rPr>
              <a:t>no</a:t>
            </a:r>
            <a:r>
              <a:rPr lang="nl-NL" sz="2400" b="0" dirty="0" smtClean="0">
                <a:solidFill>
                  <a:schemeClr val="bg1"/>
                </a:solidFill>
              </a:rPr>
              <a:t> more </a:t>
            </a:r>
            <a:r>
              <a:rPr lang="nl-NL" sz="2400" b="0" dirty="0" err="1" smtClean="0">
                <a:solidFill>
                  <a:schemeClr val="bg1"/>
                </a:solidFill>
              </a:rPr>
              <a:t>than</a:t>
            </a:r>
            <a:r>
              <a:rPr lang="nl-NL" sz="2400" b="0" dirty="0" smtClean="0">
                <a:solidFill>
                  <a:schemeClr val="bg1"/>
                </a:solidFill>
              </a:rPr>
              <a:t> a </a:t>
            </a:r>
            <a:r>
              <a:rPr lang="nl-NL" sz="2400" b="0" dirty="0" err="1" smtClean="0">
                <a:solidFill>
                  <a:schemeClr val="bg1"/>
                </a:solidFill>
              </a:rPr>
              <a:t>particular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that</a:t>
            </a:r>
            <a:r>
              <a:rPr lang="nl-NL" sz="2400" b="0" dirty="0" smtClean="0">
                <a:solidFill>
                  <a:schemeClr val="bg1"/>
                </a:solidFill>
              </a:rPr>
              <a:t> at </a:t>
            </a:r>
            <a:r>
              <a:rPr lang="nl-NL" sz="2400" b="0" dirty="0" err="1" smtClean="0">
                <a:solidFill>
                  <a:schemeClr val="bg1"/>
                </a:solidFill>
              </a:rPr>
              <a:t>some</a:t>
            </a:r>
            <a:r>
              <a:rPr lang="nl-NL" sz="2400" b="0" dirty="0" smtClean="0">
                <a:solidFill>
                  <a:schemeClr val="bg1"/>
                </a:solidFill>
              </a:rPr>
              <a:t> moment has </a:t>
            </a:r>
            <a:r>
              <a:rPr lang="nl-NL" sz="2400" b="0" dirty="0" err="1" smtClean="0">
                <a:solidFill>
                  <a:schemeClr val="bg1"/>
                </a:solidFill>
              </a:rPr>
              <a:t>become</a:t>
            </a:r>
            <a:r>
              <a:rPr lang="nl-NL" sz="2400" b="0" dirty="0" smtClean="0">
                <a:solidFill>
                  <a:schemeClr val="bg1"/>
                </a:solidFill>
              </a:rPr>
              <a:t> dominant’ (</a:t>
            </a:r>
            <a:r>
              <a:rPr lang="nl-NL" sz="2400" b="0" dirty="0" err="1" smtClean="0">
                <a:solidFill>
                  <a:schemeClr val="bg1"/>
                </a:solidFill>
              </a:rPr>
              <a:t>Ernesto</a:t>
            </a:r>
            <a:r>
              <a:rPr lang="nl-NL" sz="2400" b="0" dirty="0" smtClean="0">
                <a:solidFill>
                  <a:schemeClr val="bg1"/>
                </a:solidFill>
              </a:rPr>
              <a:t> Laclau)</a:t>
            </a:r>
          </a:p>
          <a:p>
            <a:endParaRPr lang="nl-NL" sz="2400" b="0" dirty="0" smtClean="0">
              <a:solidFill>
                <a:schemeClr val="bg1"/>
              </a:solidFill>
            </a:endParaRPr>
          </a:p>
          <a:p>
            <a:r>
              <a:rPr lang="nl-NL" sz="2400" b="0" dirty="0" err="1" smtClean="0">
                <a:solidFill>
                  <a:schemeClr val="bg1"/>
                </a:solidFill>
              </a:rPr>
              <a:t>Achieving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hegemony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consists</a:t>
            </a:r>
            <a:r>
              <a:rPr lang="nl-NL" sz="2400" b="0" dirty="0" smtClean="0">
                <a:solidFill>
                  <a:schemeClr val="bg1"/>
                </a:solidFill>
              </a:rPr>
              <a:t> in </a:t>
            </a:r>
            <a:r>
              <a:rPr lang="nl-NL" sz="2400" b="0" dirty="0" err="1" smtClean="0">
                <a:solidFill>
                  <a:schemeClr val="bg1"/>
                </a:solidFill>
              </a:rPr>
              <a:t>hiding</a:t>
            </a:r>
            <a:r>
              <a:rPr lang="nl-NL" sz="2400" b="0" dirty="0" smtClean="0">
                <a:solidFill>
                  <a:schemeClr val="bg1"/>
                </a:solidFill>
              </a:rPr>
              <a:t> the </a:t>
            </a:r>
            <a:r>
              <a:rPr lang="nl-NL" sz="2400" b="0" dirty="0" err="1" smtClean="0">
                <a:solidFill>
                  <a:schemeClr val="bg1"/>
                </a:solidFill>
              </a:rPr>
              <a:t>process</a:t>
            </a:r>
            <a:r>
              <a:rPr lang="nl-NL" sz="2400" b="0" dirty="0" smtClean="0">
                <a:solidFill>
                  <a:schemeClr val="bg1"/>
                </a:solidFill>
              </a:rPr>
              <a:t> of </a:t>
            </a:r>
            <a:r>
              <a:rPr lang="nl-NL" sz="2400" b="0" dirty="0" err="1" smtClean="0">
                <a:solidFill>
                  <a:schemeClr val="bg1"/>
                </a:solidFill>
              </a:rPr>
              <a:t>universalization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i="1" dirty="0" smtClean="0">
                <a:solidFill>
                  <a:schemeClr val="bg1"/>
                </a:solidFill>
              </a:rPr>
              <a:t>as </a:t>
            </a:r>
            <a:r>
              <a:rPr lang="nl-NL" sz="2400" b="0" i="1" dirty="0" err="1" smtClean="0">
                <a:solidFill>
                  <a:schemeClr val="bg1"/>
                </a:solidFill>
              </a:rPr>
              <a:t>if</a:t>
            </a:r>
            <a:r>
              <a:rPr lang="nl-NL" sz="2400" b="0" i="1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self-reliance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speaks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for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itself</a:t>
            </a:r>
            <a:endParaRPr lang="nl-NL" sz="2400" b="0" dirty="0" smtClean="0">
              <a:solidFill>
                <a:schemeClr val="bg1"/>
              </a:solidFill>
            </a:endParaRPr>
          </a:p>
          <a:p>
            <a:endParaRPr lang="nl-NL" sz="2400" b="0" dirty="0" smtClean="0">
              <a:solidFill>
                <a:schemeClr val="bg1"/>
              </a:solidFill>
            </a:endParaRPr>
          </a:p>
          <a:p>
            <a:r>
              <a:rPr lang="nl-NL" sz="2400" b="0" dirty="0" err="1" smtClean="0">
                <a:solidFill>
                  <a:schemeClr val="bg1"/>
                </a:solidFill>
              </a:rPr>
              <a:t>This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universalization</a:t>
            </a:r>
            <a:r>
              <a:rPr lang="nl-NL" sz="2400" b="0" dirty="0" smtClean="0">
                <a:solidFill>
                  <a:schemeClr val="bg1"/>
                </a:solidFill>
              </a:rPr>
              <a:t> is </a:t>
            </a:r>
            <a:r>
              <a:rPr lang="nl-NL" sz="2400" b="0" dirty="0" err="1" smtClean="0">
                <a:solidFill>
                  <a:schemeClr val="bg1"/>
                </a:solidFill>
              </a:rPr>
              <a:t>crucial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for</a:t>
            </a:r>
            <a:r>
              <a:rPr lang="nl-NL" sz="2400" b="0" dirty="0" smtClean="0">
                <a:solidFill>
                  <a:schemeClr val="bg1"/>
                </a:solidFill>
              </a:rPr>
              <a:t> the </a:t>
            </a:r>
            <a:r>
              <a:rPr lang="nl-NL" sz="2400" b="0" dirty="0" err="1" smtClean="0">
                <a:solidFill>
                  <a:schemeClr val="bg1"/>
                </a:solidFill>
              </a:rPr>
              <a:t>depolitization</a:t>
            </a:r>
            <a:r>
              <a:rPr lang="nl-NL" sz="2400" b="0" dirty="0" smtClean="0">
                <a:solidFill>
                  <a:schemeClr val="bg1"/>
                </a:solidFill>
              </a:rPr>
              <a:t>: </a:t>
            </a:r>
            <a:r>
              <a:rPr lang="nl-NL" sz="2400" b="0" dirty="0" err="1" smtClean="0">
                <a:solidFill>
                  <a:schemeClr val="bg1"/>
                </a:solidFill>
              </a:rPr>
              <a:t>its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coverts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that</a:t>
            </a:r>
            <a:r>
              <a:rPr lang="nl-NL" sz="2400" b="0" dirty="0" smtClean="0">
                <a:solidFill>
                  <a:schemeClr val="bg1"/>
                </a:solidFill>
              </a:rPr>
              <a:t> </a:t>
            </a:r>
            <a:r>
              <a:rPr lang="nl-NL" sz="2400" b="0" dirty="0" err="1" smtClean="0">
                <a:solidFill>
                  <a:schemeClr val="bg1"/>
                </a:solidFill>
              </a:rPr>
              <a:t>self-reliance</a:t>
            </a:r>
            <a:r>
              <a:rPr lang="nl-NL" sz="2400" b="0" dirty="0" smtClean="0">
                <a:solidFill>
                  <a:schemeClr val="bg1"/>
                </a:solidFill>
              </a:rPr>
              <a:t> is a </a:t>
            </a:r>
            <a:r>
              <a:rPr lang="nl-NL" sz="2400" b="0" dirty="0" err="1" smtClean="0">
                <a:solidFill>
                  <a:schemeClr val="bg1"/>
                </a:solidFill>
              </a:rPr>
              <a:t>political</a:t>
            </a:r>
            <a:r>
              <a:rPr lang="nl-NL" sz="2400" b="0" dirty="0" smtClean="0">
                <a:solidFill>
                  <a:schemeClr val="bg1"/>
                </a:solidFill>
              </a:rPr>
              <a:t> concept</a:t>
            </a:r>
          </a:p>
          <a:p>
            <a:endParaRPr lang="nl-NL" sz="2400" b="0" dirty="0" smtClean="0">
              <a:solidFill>
                <a:schemeClr val="bg1"/>
              </a:solidFill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3066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A1D8D8-2928-E84D-B1CC-745AFE0894F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9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holland University">
  <a:themeElements>
    <a:clrScheme name="Inholland University">
      <a:dk1>
        <a:sysClr val="windowText" lastClr="000000"/>
      </a:dk1>
      <a:lt1>
        <a:sysClr val="window" lastClr="FFFFFF"/>
      </a:lt1>
      <a:dk2>
        <a:srgbClr val="F78C1E"/>
      </a:dk2>
      <a:lt2>
        <a:srgbClr val="E3027F"/>
      </a:lt2>
      <a:accent1>
        <a:srgbClr val="0066B3"/>
      </a:accent1>
      <a:accent2>
        <a:srgbClr val="009F8E"/>
      </a:accent2>
      <a:accent3>
        <a:srgbClr val="B02A30"/>
      </a:accent3>
      <a:accent4>
        <a:srgbClr val="D3B21B"/>
      </a:accent4>
      <a:accent5>
        <a:srgbClr val="826B63"/>
      </a:accent5>
      <a:accent6>
        <a:srgbClr val="6F2C91"/>
      </a:accent6>
      <a:hlink>
        <a:srgbClr val="67AE3E"/>
      </a:hlink>
      <a:folHlink>
        <a:srgbClr val="FFFF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Inholland University">
    <a:dk1>
      <a:sysClr val="windowText" lastClr="000000"/>
    </a:dk1>
    <a:lt1>
      <a:sysClr val="window" lastClr="FFFFFF"/>
    </a:lt1>
    <a:dk2>
      <a:srgbClr val="F78C1E"/>
    </a:dk2>
    <a:lt2>
      <a:srgbClr val="E3027F"/>
    </a:lt2>
    <a:accent1>
      <a:srgbClr val="0066B3"/>
    </a:accent1>
    <a:accent2>
      <a:srgbClr val="009F8E"/>
    </a:accent2>
    <a:accent3>
      <a:srgbClr val="B02A30"/>
    </a:accent3>
    <a:accent4>
      <a:srgbClr val="D3B21B"/>
    </a:accent4>
    <a:accent5>
      <a:srgbClr val="826B63"/>
    </a:accent5>
    <a:accent6>
      <a:srgbClr val="6F2C91"/>
    </a:accent6>
    <a:hlink>
      <a:srgbClr val="67AE3E"/>
    </a:hlink>
    <a:folHlink>
      <a:srgbClr val="FFFF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1053</Words>
  <Application>Microsoft Office PowerPoint</Application>
  <PresentationFormat>On-screen Show (4:3)</PresentationFormat>
  <Paragraphs>205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Arial (Body)</vt:lpstr>
      <vt:lpstr>Arial Narrow</vt:lpstr>
      <vt:lpstr>Lucida Grande</vt:lpstr>
      <vt:lpstr>Wingdings</vt:lpstr>
      <vt:lpstr>Inholland University</vt:lpstr>
      <vt:lpstr>Discourse Analysis</vt:lpstr>
      <vt:lpstr>General description  </vt:lpstr>
      <vt:lpstr>Basic assumption (1)  </vt:lpstr>
      <vt:lpstr>Basic assumption (2)</vt:lpstr>
      <vt:lpstr>Basic assumption (3)</vt:lpstr>
      <vt:lpstr>Central research question: </vt:lpstr>
      <vt:lpstr>Practice Based Articulation</vt:lpstr>
      <vt:lpstr>Practice Based Articulation</vt:lpstr>
      <vt:lpstr>Universalization of the Particular</vt:lpstr>
      <vt:lpstr>‘There is no alternative’</vt:lpstr>
      <vt:lpstr>Discursieve figures (some among many) </vt:lpstr>
      <vt:lpstr>PowerPoint Presentation</vt:lpstr>
      <vt:lpstr>PowerPoint Presentation</vt:lpstr>
      <vt:lpstr>PowerPoint Presentation</vt:lpstr>
      <vt:lpstr>PowerPoint Presentation</vt:lpstr>
    </vt:vector>
  </TitlesOfParts>
  <Company>Inholland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Inholland presentatie</dc:title>
  <dc:creator>Brabander, Richard de</dc:creator>
  <cp:lastModifiedBy>HR Services</cp:lastModifiedBy>
  <cp:revision>133</cp:revision>
  <cp:lastPrinted>2014-12-01T14:06:56Z</cp:lastPrinted>
  <dcterms:created xsi:type="dcterms:W3CDTF">2011-03-11T08:08:36Z</dcterms:created>
  <dcterms:modified xsi:type="dcterms:W3CDTF">2014-12-17T20:04:56Z</dcterms:modified>
</cp:coreProperties>
</file>